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Lst>
  <p:sldSz cy="5143500" cx="9144000"/>
  <p:notesSz cx="6858000" cy="9144000"/>
  <p:embeddedFontLst>
    <p:embeddedFont>
      <p:font typeface="Proxima Nova"/>
      <p:regular r:id="rId138"/>
      <p:bold r:id="rId139"/>
      <p:italic r:id="rId140"/>
      <p:boldItalic r:id="rId141"/>
    </p:embeddedFont>
    <p:embeddedFont>
      <p:font typeface="Montserrat"/>
      <p:regular r:id="rId142"/>
      <p:bold r:id="rId143"/>
      <p:italic r:id="rId144"/>
      <p:boldItalic r:id="rId145"/>
    </p:embeddedFont>
    <p:embeddedFont>
      <p:font typeface="Coming Soon"/>
      <p:regular r:id="rId146"/>
    </p:embeddedFont>
    <p:embeddedFont>
      <p:font typeface="Caveat Brush"/>
      <p:regular r:id="rId147"/>
    </p:embeddedFont>
    <p:embeddedFont>
      <p:font typeface="Handlee"/>
      <p:regular r:id="rId148"/>
    </p:embeddedFont>
    <p:embeddedFont>
      <p:font typeface="Alfa Slab One"/>
      <p:regular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6EA0E7-353C-48DE-9EE2-3825CB2D869D}">
  <a:tblStyle styleId="{6A6EA0E7-353C-48DE-9EE2-3825CB2D869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100FA3-1DA6-40BC-AE8C-447D1D33E47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AlfaSlabOne-regular.fntdata"/><Relationship Id="rId4" Type="http://schemas.openxmlformats.org/officeDocument/2006/relationships/tableStyles" Target="tableStyles.xml"/><Relationship Id="rId148" Type="http://schemas.openxmlformats.org/officeDocument/2006/relationships/font" Target="fonts/Handlee-regular.fntdata"/><Relationship Id="rId9" Type="http://schemas.openxmlformats.org/officeDocument/2006/relationships/slide" Target="slides/slide1.xml"/><Relationship Id="rId143" Type="http://schemas.openxmlformats.org/officeDocument/2006/relationships/font" Target="fonts/Montserrat-bold.fntdata"/><Relationship Id="rId142" Type="http://schemas.openxmlformats.org/officeDocument/2006/relationships/font" Target="fonts/Montserrat-regular.fntdata"/><Relationship Id="rId141" Type="http://schemas.openxmlformats.org/officeDocument/2006/relationships/font" Target="fonts/ProximaNova-boldItalic.fntdata"/><Relationship Id="rId140" Type="http://schemas.openxmlformats.org/officeDocument/2006/relationships/font" Target="fonts/ProximaNova-italic.fntdata"/><Relationship Id="rId5" Type="http://schemas.openxmlformats.org/officeDocument/2006/relationships/slideMaster" Target="slideMasters/slideMaster1.xml"/><Relationship Id="rId147" Type="http://schemas.openxmlformats.org/officeDocument/2006/relationships/font" Target="fonts/CaveatBrush-regular.fntdata"/><Relationship Id="rId6" Type="http://schemas.openxmlformats.org/officeDocument/2006/relationships/slideMaster" Target="slideMasters/slideMaster2.xml"/><Relationship Id="rId146" Type="http://schemas.openxmlformats.org/officeDocument/2006/relationships/font" Target="fonts/ComingSoon-regular.fntdata"/><Relationship Id="rId7" Type="http://schemas.openxmlformats.org/officeDocument/2006/relationships/slideMaster" Target="slideMasters/slideMaster3.xml"/><Relationship Id="rId145" Type="http://schemas.openxmlformats.org/officeDocument/2006/relationships/font" Target="fonts/Montserrat-boldItalic.fntdata"/><Relationship Id="rId8" Type="http://schemas.openxmlformats.org/officeDocument/2006/relationships/notesMaster" Target="notesMasters/notesMaster1.xml"/><Relationship Id="rId144" Type="http://schemas.openxmlformats.org/officeDocument/2006/relationships/font" Target="fonts/Montserrat-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ProximaNova-bold.fntdata"/><Relationship Id="rId138" Type="http://schemas.openxmlformats.org/officeDocument/2006/relationships/font" Target="fonts/ProximaNova-regular.fntdata"/><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7"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2"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1"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5"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2-2023/lessons/6"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fd5f84e9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d5f84e9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ab2ce8623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ab2ce8623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2ab2ce8623_2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2ab2ce8623_2_2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2ab2ce8623_2_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2ab2ce8623_2_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https://studio.code.org/s/csp2-2023/lessons/7</a:t>
            </a:r>
            <a:r>
              <a:rPr lang="en">
                <a:solidFill>
                  <a:schemeClr val="dk1"/>
                </a:solidFill>
              </a:rPr>
              <a:t>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2ab2ce8623_2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2ab2ce8623_2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2ab2ce8623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2ab2ce8623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2ab2ce8623_2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2ab2ce8623_2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2ab2ce8623_2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2ab2ce8623_2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2ab2ce8623_2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2ab2ce8623_2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2ab2ce8623_2_3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2ab2ce8623_2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2ab2ce8623_2_3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2ab2ce8623_2_3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2ab2ce8623_2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2ab2ce8623_2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ab2ce8623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ab2ce8623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2ab2ce8623_2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2ab2ce8623_2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2ab2ce8623_2_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2ab2ce8623_2_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2ab2ce8623_2_3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2ab2ce8623_2_3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2ab2ce8623_2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2ab2ce8623_2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2ab2ce8623_2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2ab2ce8623_2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2ab2ce8623_2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2ab2ce8623_2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2ab2ce8623_2_3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2ab2ce8623_2_3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2ab2ce8623_2_3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2ab2ce8623_2_3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2ab2ce8623_2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2ab2ce8623_2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2ab2ce8623_2_3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2ab2ce8623_2_3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ab2ce8623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ab2ce8623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2ab2ce8623_2_3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2ab2ce8623_2_3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2ab2ce8623_2_3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2ab2ce8623_2_3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2ab2ce8623_2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2ab2ce8623_2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2ab2ce8623_2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2ab2ce8623_2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2ab2ce8623_2_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2ab2ce8623_2_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2ab2ce8623_2_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2ab2ce8623_2_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2ab2ce8623_2_3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2ab2ce8623_2_3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2ab2ce8623_2_3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2ab2ce8623_2_3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2ab2ce8623_2_3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2ab2ce8623_2_3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2ab2ce8623_2_3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2ab2ce8623_2_3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ab2ce8623_2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ab2ce8623_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ab2ce8623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ab2ce8623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slide contains a video for ‘What is the Internet’ from Code.org’s Youtube channel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ab2ce8623_2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ab2ce8623_2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https://studio.code.org/s/csp2-2023/lessons/2</a:t>
            </a:r>
            <a:r>
              <a:rPr lang="en">
                <a:solidFill>
                  <a:schemeClr val="dk1"/>
                </a:solidFill>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ab2ce8623_2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ab2ce8623_2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ab2ce8623_2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ab2ce8623_2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ab2ce8623_2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ab2ce8623_2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ab2ce8623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ab2ce8623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ab2ce8623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ab2ce8623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https://studio.code.org/s/csp2-2023/lessons/1</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ab2ce8623_2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ab2ce8623_2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ab2ce8623_2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ab2ce8623_2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ab2ce8623_2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ab2ce8623_2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ab2ce8623_2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ab2ce8623_2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ab2ce8623_2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ab2ce8623_2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ab2ce8623_2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ab2ce8623_2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ab2ce8623_2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ab2ce8623_2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2ab2ce8623_2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2ab2ce8623_2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ab2ce8623_2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ab2ce8623_2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ab2ce8623_2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2ab2ce8623_2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ab2ce8623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ab2ce8623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2ab2ce8623_2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2ab2ce8623_2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ab2ce8623_2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ab2ce8623_2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ab2ce8623_2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2ab2ce8623_2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https://studio.code.org/s/csp2-2023/lessons/3</a:t>
            </a:r>
            <a:r>
              <a:rPr lang="en">
                <a:solidFill>
                  <a:schemeClr val="dk1"/>
                </a:solidFill>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2ab2ce8623_2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2ab2ce8623_2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ab2ce8623_2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2ab2ce8623_2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ab2ce8623_2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2ab2ce8623_2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ab2ce8623_2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ab2ce8623_2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ab2ce8623_2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2ab2ce8623_2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2ab2ce8623_2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2ab2ce8623_2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ab2ce8623_2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ab2ce8623_2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ab2ce8623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ab2ce8623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2ab2ce8623_2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2ab2ce8623_2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ab2ce8623_2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2ab2ce8623_2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ab2ce8623_2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ab2ce8623_2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ab2ce8623_2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2ab2ce8623_2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ab2ce8623_2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2ab2ce8623_2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ab2ce8623_2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ab2ce8623_2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ab2ce8623_2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2ab2ce8623_2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ab2ce8623_2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2ab2ce8623_2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ab2ce8623_2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2ab2ce8623_2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ab2ce8623_2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2ab2ce8623_2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https://studio.code.org/s/csp2-2023/lessons/4</a:t>
            </a:r>
            <a:r>
              <a:rPr lang="en">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ab2ce8623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ab2ce8623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ab2ce8623_2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ab2ce8623_2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ab2ce8623_2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2ab2ce8623_2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2ab2ce8623_2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2ab2ce8623_2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2ab2ce8623_2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2ab2ce8623_2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ab2ce8623_2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2ab2ce8623_2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2ab2ce8623_2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2ab2ce8623_2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2ab2ce8623_2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2ab2ce8623_2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2ab2ce8623_2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2ab2ce8623_2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2ab2ce8623_2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2ab2ce8623_2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2ab2ce8623_2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2ab2ce8623_2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ab2ce8623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ab2ce8623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2ab2ce8623_2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2ab2ce8623_2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2ab2ce8623_2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2ab2ce8623_2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ab2ce8623_2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2ab2ce8623_2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2ab2ce8623_2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2ab2ce8623_2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2ab2ce8623_2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2ab2ce8623_2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2ab2ce8623_2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2ab2ce8623_2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2ab2ce8623_2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2ab2ce8623_2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https://studio.code.org/s/csp2-2023/lessons/5</a:t>
            </a:r>
            <a:r>
              <a:rPr lang="en">
                <a:solidFill>
                  <a:schemeClr val="dk1"/>
                </a:solidFill>
              </a:rPr>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2ab2ce8623_2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2ab2ce8623_2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2ab2ce8623_2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2ab2ce8623_2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2ab2ce8623_2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2ab2ce8623_2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ab2ce8623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ab2ce8623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2ab2ce8623_2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2ab2ce8623_2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2ab2ce8623_2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2ab2ce8623_2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2ab2ce8623_2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2ab2ce8623_2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ab2ce8623_2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2ab2ce8623_2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2ab2ce8623_2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2ab2ce8623_2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2ab2ce8623_2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2ab2ce8623_2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2ab2ce8623_2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2ab2ce8623_2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ab2ce8623_2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2ab2ce8623_2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2ab2ce8623_2_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2ab2ce8623_2_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2ab2ce8623_2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2ab2ce8623_2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ab2ce8623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ab2ce8623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2ab2ce8623_2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2ab2ce8623_2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2ab2ce8623_2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2ab2ce8623_2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2ab2ce8623_2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2ab2ce8623_2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2ab2ce8623_2_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2ab2ce8623_2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2ab2ce8623_2_2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2ab2ce8623_2_2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https://studio.code.org/s/csp2-2023/lessons/6</a:t>
            </a:r>
            <a:r>
              <a:rPr lang="en">
                <a:solidFill>
                  <a:schemeClr val="dk1"/>
                </a:solidFill>
              </a:rPr>
              <a: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2ab2ce8623_2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2ab2ce8623_2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2ab2ce8623_2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2ab2ce8623_2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2ab2ce8623_2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2ab2ce8623_2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2ab2ce8623_2_2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2ab2ce8623_2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2ab2ce8623_2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2ab2ce8623_2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ab2ce8623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ab2ce8623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2ab2ce8623_2_2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2ab2ce8623_2_2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2ab2ce8623_2_2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2ab2ce8623_2_2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2ab2ce8623_2_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2ab2ce8623_2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2ab2ce8623_2_2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2ab2ce8623_2_2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2ab2ce8623_2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2ab2ce8623_2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2ab2ce8623_2_2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2ab2ce8623_2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ab2ce8623_2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ab2ce8623_2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2ab2ce8623_2_2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2ab2ce8623_2_2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2ab2ce8623_2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2ab2ce8623_2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2ab2ce8623_2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2ab2ce8623_2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3" name="Google Shape;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7" name="Google Shape;6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 name="Shape 72"/>
        <p:cNvGrpSpPr/>
        <p:nvPr/>
      </p:nvGrpSpPr>
      <p:grpSpPr>
        <a:xfrm>
          <a:off x="0" y="0"/>
          <a:ext cx="0" cy="0"/>
          <a:chOff x="0" y="0"/>
          <a:chExt cx="0" cy="0"/>
        </a:xfrm>
      </p:grpSpPr>
      <p:sp>
        <p:nvSpPr>
          <p:cNvPr id="73" name="Google Shape;7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 name="Shape 76"/>
        <p:cNvGrpSpPr/>
        <p:nvPr/>
      </p:nvGrpSpPr>
      <p:grpSpPr>
        <a:xfrm>
          <a:off x="0" y="0"/>
          <a:ext cx="0" cy="0"/>
          <a:chOff x="0" y="0"/>
          <a:chExt cx="0" cy="0"/>
        </a:xfrm>
      </p:grpSpPr>
      <p:sp>
        <p:nvSpPr>
          <p:cNvPr id="77" name="Google Shape;77;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sp>
        <p:nvSpPr>
          <p:cNvPr id="80" name="Google Shape;80;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 name="Google Shape;82;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 name="Google Shape;83;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ADBC"/>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3600"/>
              <a:buFont typeface="Proxima Nova"/>
              <a:buNone/>
              <a:defRPr b="1" sz="3600">
                <a:solidFill>
                  <a:srgbClr val="FFFFFF"/>
                </a:solidFill>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0" name="Google Shape;90;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0" name="Google Shape;10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ADBC"/>
        </a:solidFill>
      </p:bgPr>
    </p:bg>
    <p:spTree>
      <p:nvGrpSpPr>
        <p:cNvPr id="101" name="Shape 101"/>
        <p:cNvGrpSpPr/>
        <p:nvPr/>
      </p:nvGrpSpPr>
      <p:grpSpPr>
        <a:xfrm>
          <a:off x="0" y="0"/>
          <a:ext cx="0" cy="0"/>
          <a:chOff x="0" y="0"/>
          <a:chExt cx="0" cy="0"/>
        </a:xfrm>
      </p:grpSpPr>
      <p:sp>
        <p:nvSpPr>
          <p:cNvPr id="102" name="Google Shape;102;p27"/>
          <p:cNvSpPr txBox="1"/>
          <p:nvPr>
            <p:ph type="title"/>
          </p:nvPr>
        </p:nvSpPr>
        <p:spPr>
          <a:xfrm>
            <a:off x="311700" y="2150850"/>
            <a:ext cx="85206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Font typeface="Proxima Nova"/>
              <a:buNone/>
              <a:defRPr b="1" sz="3600">
                <a:solidFill>
                  <a:srgbClr val="FFFFFF"/>
                </a:solidFill>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30"/>
          <p:cNvSpPr txBox="1"/>
          <p:nvPr>
            <p:ph type="title"/>
          </p:nvPr>
        </p:nvSpPr>
        <p:spPr>
          <a:xfrm>
            <a:off x="0" y="2285400"/>
            <a:ext cx="9144000" cy="572700"/>
          </a:xfrm>
          <a:prstGeom prst="rect">
            <a:avLst/>
          </a:prstGeom>
          <a:solidFill>
            <a:srgbClr val="00ADBC"/>
          </a:solidFill>
        </p:spPr>
        <p:txBody>
          <a:bodyPr anchorCtr="0" anchor="t" bIns="91425" lIns="91425" spcFirstLastPara="1" rIns="91425" wrap="square" tIns="91425">
            <a:noAutofit/>
          </a:bodyPr>
          <a:lstStyle>
            <a:lvl1pPr lvl="0" rtl="0" algn="ctr">
              <a:spcBef>
                <a:spcPts val="0"/>
              </a:spcBef>
              <a:spcAft>
                <a:spcPts val="0"/>
              </a:spcAft>
              <a:buClr>
                <a:srgbClr val="FFFFFF"/>
              </a:buClr>
              <a:buSzPts val="2800"/>
              <a:buFont typeface="Proxima Nova"/>
              <a:buNone/>
              <a:defRPr>
                <a:solidFill>
                  <a:srgbClr val="FFFFFF"/>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sp>
        <p:nvSpPr>
          <p:cNvPr id="120" name="Google Shape;120;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sp>
        <p:nvSpPr>
          <p:cNvPr id="123" name="Google Shape;123;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5" name="Google Shape;125;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0" name="Google Shape;13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rm Up">
  <p:cSld name="TITLE_AND_BODY_1_1">
    <p:spTree>
      <p:nvGrpSpPr>
        <p:cNvPr id="137" name="Shape 137"/>
        <p:cNvGrpSpPr/>
        <p:nvPr/>
      </p:nvGrpSpPr>
      <p:grpSpPr>
        <a:xfrm>
          <a:off x="0" y="0"/>
          <a:ext cx="0" cy="0"/>
          <a:chOff x="0" y="0"/>
          <a:chExt cx="0" cy="0"/>
        </a:xfrm>
      </p:grpSpPr>
      <p:sp>
        <p:nvSpPr>
          <p:cNvPr id="138" name="Google Shape;138;p37"/>
          <p:cNvSpPr/>
          <p:nvPr/>
        </p:nvSpPr>
        <p:spPr>
          <a:xfrm>
            <a:off x="-9144" y="-9144"/>
            <a:ext cx="9162300" cy="347400"/>
          </a:xfrm>
          <a:prstGeom prst="rect">
            <a:avLst/>
          </a:prstGeom>
          <a:solidFill>
            <a:srgbClr val="B9BF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7"/>
          <p:cNvSpPr/>
          <p:nvPr/>
        </p:nvSpPr>
        <p:spPr>
          <a:xfrm>
            <a:off x="8753650" y="60913"/>
            <a:ext cx="207300" cy="207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7"/>
          <p:cNvSpPr/>
          <p:nvPr/>
        </p:nvSpPr>
        <p:spPr>
          <a:xfrm>
            <a:off x="8391200" y="60913"/>
            <a:ext cx="207300" cy="207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7"/>
          <p:cNvSpPr/>
          <p:nvPr/>
        </p:nvSpPr>
        <p:spPr>
          <a:xfrm>
            <a:off x="8028750" y="60913"/>
            <a:ext cx="207300" cy="207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37"/>
          <p:cNvPicPr preferRelativeResize="0"/>
          <p:nvPr/>
        </p:nvPicPr>
        <p:blipFill>
          <a:blip r:embed="rId2">
            <a:alphaModFix/>
          </a:blip>
          <a:stretch>
            <a:fillRect/>
          </a:stretch>
        </p:blipFill>
        <p:spPr>
          <a:xfrm>
            <a:off x="94400" y="46143"/>
            <a:ext cx="242875" cy="236825"/>
          </a:xfrm>
          <a:prstGeom prst="rect">
            <a:avLst/>
          </a:prstGeom>
          <a:noFill/>
          <a:ln>
            <a:noFill/>
          </a:ln>
        </p:spPr>
      </p:pic>
      <p:sp>
        <p:nvSpPr>
          <p:cNvPr id="143" name="Google Shape;143;p37"/>
          <p:cNvSpPr txBox="1"/>
          <p:nvPr/>
        </p:nvSpPr>
        <p:spPr>
          <a:xfrm>
            <a:off x="339725" y="-9150"/>
            <a:ext cx="7365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CSA</a:t>
            </a:r>
            <a:endParaRPr b="1" sz="1800">
              <a:solidFill>
                <a:srgbClr val="FFFFFF"/>
              </a:solidFill>
            </a:endParaRPr>
          </a:p>
        </p:txBody>
      </p:sp>
      <p:sp>
        <p:nvSpPr>
          <p:cNvPr id="144" name="Google Shape;144;p37"/>
          <p:cNvSpPr txBox="1"/>
          <p:nvPr>
            <p:ph idx="1" type="body"/>
          </p:nvPr>
        </p:nvSpPr>
        <p:spPr>
          <a:xfrm>
            <a:off x="457200" y="640080"/>
            <a:ext cx="8229600" cy="4114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Clr>
                <a:schemeClr val="dk1"/>
              </a:buClr>
              <a:buSzPts val="2400"/>
              <a:buChar char="●"/>
              <a:defRPr sz="2400">
                <a:solidFill>
                  <a:schemeClr val="dk1"/>
                </a:solidFill>
              </a:defRPr>
            </a:lvl1pPr>
            <a:lvl2pPr indent="-381000" lvl="1" marL="914400" rtl="0" algn="ctr">
              <a:spcBef>
                <a:spcPts val="1600"/>
              </a:spcBef>
              <a:spcAft>
                <a:spcPts val="0"/>
              </a:spcAft>
              <a:buClr>
                <a:schemeClr val="dk1"/>
              </a:buClr>
              <a:buSzPts val="2400"/>
              <a:buChar char="○"/>
              <a:defRPr sz="2400">
                <a:solidFill>
                  <a:schemeClr val="dk1"/>
                </a:solidFill>
              </a:defRPr>
            </a:lvl2pPr>
            <a:lvl3pPr indent="-381000" lvl="2" marL="1371600" rtl="0" algn="ctr">
              <a:spcBef>
                <a:spcPts val="1600"/>
              </a:spcBef>
              <a:spcAft>
                <a:spcPts val="0"/>
              </a:spcAft>
              <a:buClr>
                <a:schemeClr val="dk1"/>
              </a:buClr>
              <a:buSzPts val="2400"/>
              <a:buChar char="■"/>
              <a:defRPr sz="2400">
                <a:solidFill>
                  <a:schemeClr val="dk1"/>
                </a:solidFill>
              </a:defRPr>
            </a:lvl3pPr>
            <a:lvl4pPr indent="-381000" lvl="3" marL="1828800" rtl="0" algn="ctr">
              <a:spcBef>
                <a:spcPts val="1600"/>
              </a:spcBef>
              <a:spcAft>
                <a:spcPts val="0"/>
              </a:spcAft>
              <a:buClr>
                <a:schemeClr val="dk1"/>
              </a:buClr>
              <a:buSzPts val="2400"/>
              <a:buChar char="●"/>
              <a:defRPr sz="2400">
                <a:solidFill>
                  <a:schemeClr val="dk1"/>
                </a:solidFill>
              </a:defRPr>
            </a:lvl4pPr>
            <a:lvl5pPr indent="-381000" lvl="4" marL="2286000" rtl="0" algn="ctr">
              <a:spcBef>
                <a:spcPts val="1600"/>
              </a:spcBef>
              <a:spcAft>
                <a:spcPts val="0"/>
              </a:spcAft>
              <a:buClr>
                <a:schemeClr val="dk1"/>
              </a:buClr>
              <a:buSzPts val="2400"/>
              <a:buChar char="○"/>
              <a:defRPr sz="2400">
                <a:solidFill>
                  <a:schemeClr val="dk1"/>
                </a:solidFill>
              </a:defRPr>
            </a:lvl5pPr>
            <a:lvl6pPr indent="-381000" lvl="5" marL="2743200" rtl="0" algn="ctr">
              <a:spcBef>
                <a:spcPts val="1600"/>
              </a:spcBef>
              <a:spcAft>
                <a:spcPts val="0"/>
              </a:spcAft>
              <a:buClr>
                <a:schemeClr val="dk1"/>
              </a:buClr>
              <a:buSzPts val="2400"/>
              <a:buChar char="■"/>
              <a:defRPr sz="2400">
                <a:solidFill>
                  <a:schemeClr val="dk1"/>
                </a:solidFill>
              </a:defRPr>
            </a:lvl6pPr>
            <a:lvl7pPr indent="-381000" lvl="6" marL="3200400" rtl="0" algn="ctr">
              <a:spcBef>
                <a:spcPts val="1600"/>
              </a:spcBef>
              <a:spcAft>
                <a:spcPts val="0"/>
              </a:spcAft>
              <a:buClr>
                <a:schemeClr val="dk1"/>
              </a:buClr>
              <a:buSzPts val="2400"/>
              <a:buChar char="●"/>
              <a:defRPr sz="2400">
                <a:solidFill>
                  <a:schemeClr val="dk1"/>
                </a:solidFill>
              </a:defRPr>
            </a:lvl7pPr>
            <a:lvl8pPr indent="-381000" lvl="7" marL="3657600" rtl="0" algn="ctr">
              <a:spcBef>
                <a:spcPts val="1600"/>
              </a:spcBef>
              <a:spcAft>
                <a:spcPts val="0"/>
              </a:spcAft>
              <a:buClr>
                <a:schemeClr val="dk1"/>
              </a:buClr>
              <a:buSzPts val="2400"/>
              <a:buChar char="○"/>
              <a:defRPr sz="2400">
                <a:solidFill>
                  <a:schemeClr val="dk1"/>
                </a:solidFill>
              </a:defRPr>
            </a:lvl8pPr>
            <a:lvl9pPr indent="-381000" lvl="8" marL="4114800" rtl="0" algn="ctr">
              <a:spcBef>
                <a:spcPts val="1600"/>
              </a:spcBef>
              <a:spcAft>
                <a:spcPts val="1600"/>
              </a:spcAft>
              <a:buClr>
                <a:schemeClr val="dk1"/>
              </a:buClr>
              <a:buSzPts val="2400"/>
              <a:buChar char="■"/>
              <a:defRPr sz="24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5" name="Shape 145"/>
        <p:cNvGrpSpPr/>
        <p:nvPr/>
      </p:nvGrpSpPr>
      <p:grpSpPr>
        <a:xfrm>
          <a:off x="0" y="0"/>
          <a:ext cx="0" cy="0"/>
          <a:chOff x="0" y="0"/>
          <a:chExt cx="0" cy="0"/>
        </a:xfrm>
      </p:grpSpPr>
      <p:sp>
        <p:nvSpPr>
          <p:cNvPr id="146" name="Google Shape;14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0" y="2285400"/>
            <a:ext cx="9144000" cy="572700"/>
          </a:xfrm>
          <a:prstGeom prst="rect">
            <a:avLst/>
          </a:prstGeom>
          <a:solidFill>
            <a:srgbClr val="00ADBC"/>
          </a:solidFill>
        </p:spPr>
        <p:txBody>
          <a:bodyPr anchorCtr="0" anchor="t" bIns="91425" lIns="91425" spcFirstLastPara="1" rIns="91425" wrap="square" tIns="91425">
            <a:noAutofit/>
          </a:bodyPr>
          <a:lstStyle>
            <a:lvl1pPr lvl="0" algn="ctr">
              <a:spcBef>
                <a:spcPts val="0"/>
              </a:spcBef>
              <a:spcAft>
                <a:spcPts val="0"/>
              </a:spcAft>
              <a:buClr>
                <a:srgbClr val="FFFFFF"/>
              </a:buClr>
              <a:buSzPts val="2800"/>
              <a:buFont typeface="Proxima Nova"/>
              <a:buNone/>
              <a:defRPr>
                <a:solidFill>
                  <a:srgbClr val="FFFFFF"/>
                </a:solidFill>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1" name="Google Shape;5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slide" Target="/ppt/slides/slide125.xml"/><Relationship Id="rId10" Type="http://schemas.openxmlformats.org/officeDocument/2006/relationships/slide" Target="/ppt/slides/slide101.xml"/><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slide" Target="/ppt/slides/slide2.xml"/><Relationship Id="rId9" Type="http://schemas.openxmlformats.org/officeDocument/2006/relationships/slide" Target="/ppt/slides/slide84.xml"/><Relationship Id="rId5" Type="http://schemas.openxmlformats.org/officeDocument/2006/relationships/slide" Target="/ppt/slides/slide15.xml"/><Relationship Id="rId6" Type="http://schemas.openxmlformats.org/officeDocument/2006/relationships/slide" Target="/ppt/slides/slide32.xml"/><Relationship Id="rId7" Type="http://schemas.openxmlformats.org/officeDocument/2006/relationships/slide" Target="/ppt/slides/slide49.xml"/><Relationship Id="rId8" Type="http://schemas.openxmlformats.org/officeDocument/2006/relationships/slide" Target="/ppt/slides/slide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hyperlink" Target="http://www.youtube.com/watch?v=QnD9BiY0YUw" TargetMode="External"/><Relationship Id="rId6" Type="http://schemas.openxmlformats.org/officeDocument/2006/relationships/image" Target="../media/image1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xml"/><Relationship Id="rId3" Type="http://schemas.openxmlformats.org/officeDocument/2006/relationships/image" Target="../media/image29.png"/><Relationship Id="rId4" Type="http://schemas.openxmlformats.org/officeDocument/2006/relationships/image" Target="../media/image170.png"/><Relationship Id="rId5" Type="http://schemas.openxmlformats.org/officeDocument/2006/relationships/image" Target="../media/image176.png"/><Relationship Id="rId6" Type="http://schemas.openxmlformats.org/officeDocument/2006/relationships/image" Target="../media/image182.png"/><Relationship Id="rId7" Type="http://schemas.openxmlformats.org/officeDocument/2006/relationships/image" Target="../media/image1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 Id="rId3" Type="http://schemas.openxmlformats.org/officeDocument/2006/relationships/image" Target="../media/image5.png"/><Relationship Id="rId4"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4.xml"/><Relationship Id="rId3" Type="http://schemas.openxmlformats.org/officeDocument/2006/relationships/image" Target="../media/image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5.xml"/><Relationship Id="rId3" Type="http://schemas.openxmlformats.org/officeDocument/2006/relationships/image" Target="../media/image1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xml"/><Relationship Id="rId3" Type="http://schemas.openxmlformats.org/officeDocument/2006/relationships/image" Target="../media/image12.png"/><Relationship Id="rId4" Type="http://schemas.openxmlformats.org/officeDocument/2006/relationships/image" Target="../media/image18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xml"/><Relationship Id="rId3" Type="http://schemas.openxmlformats.org/officeDocument/2006/relationships/image" Target="../media/image12.png"/><Relationship Id="rId4" Type="http://schemas.openxmlformats.org/officeDocument/2006/relationships/image" Target="../media/image184.png"/><Relationship Id="rId5" Type="http://schemas.openxmlformats.org/officeDocument/2006/relationships/image" Target="../media/image222.png"/><Relationship Id="rId6" Type="http://schemas.openxmlformats.org/officeDocument/2006/relationships/image" Target="../media/image183.png"/><Relationship Id="rId7"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8.xml"/><Relationship Id="rId3" Type="http://schemas.openxmlformats.org/officeDocument/2006/relationships/image" Target="../media/image12.png"/><Relationship Id="rId4" Type="http://schemas.openxmlformats.org/officeDocument/2006/relationships/image" Target="../media/image184.png"/><Relationship Id="rId9" Type="http://schemas.openxmlformats.org/officeDocument/2006/relationships/image" Target="../media/image28.jpg"/><Relationship Id="rId5" Type="http://schemas.openxmlformats.org/officeDocument/2006/relationships/image" Target="../media/image222.png"/><Relationship Id="rId6" Type="http://schemas.openxmlformats.org/officeDocument/2006/relationships/image" Target="../media/image183.png"/><Relationship Id="rId7" Type="http://schemas.openxmlformats.org/officeDocument/2006/relationships/image" Target="../media/image202.png"/><Relationship Id="rId8" Type="http://schemas.openxmlformats.org/officeDocument/2006/relationships/hyperlink" Target="http://www.youtube.com/watch?v=RFBjFclKJZU"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9.xml"/><Relationship Id="rId3" Type="http://schemas.openxmlformats.org/officeDocument/2006/relationships/image" Target="../media/image12.png"/><Relationship Id="rId4" Type="http://schemas.openxmlformats.org/officeDocument/2006/relationships/image" Target="../media/image185.png"/><Relationship Id="rId5" Type="http://schemas.openxmlformats.org/officeDocument/2006/relationships/image" Target="../media/image191.png"/><Relationship Id="rId6" Type="http://schemas.openxmlformats.org/officeDocument/2006/relationships/hyperlink" Target="http://www.youtube.com/watch?v=RFBjFclKJZU" TargetMode="External"/><Relationship Id="rId7"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0.xml"/><Relationship Id="rId3" Type="http://schemas.openxmlformats.org/officeDocument/2006/relationships/image" Target="../media/image12.png"/><Relationship Id="rId4" Type="http://schemas.openxmlformats.org/officeDocument/2006/relationships/image" Target="../media/image187.png"/><Relationship Id="rId5" Type="http://schemas.openxmlformats.org/officeDocument/2006/relationships/hyperlink" Target="http://www.youtube.com/watch?v=RFBjFclKJZU" TargetMode="External"/><Relationship Id="rId6" Type="http://schemas.openxmlformats.org/officeDocument/2006/relationships/image" Target="../media/image2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image" Target="../media/image12.png"/><Relationship Id="rId4" Type="http://schemas.openxmlformats.org/officeDocument/2006/relationships/image" Target="../media/image189.png"/><Relationship Id="rId5" Type="http://schemas.openxmlformats.org/officeDocument/2006/relationships/hyperlink" Target="http://www.youtube.com/watch?v=HODtXiNsjc4" TargetMode="External"/><Relationship Id="rId6" Type="http://schemas.openxmlformats.org/officeDocument/2006/relationships/image" Target="../media/image198.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2.xml"/><Relationship Id="rId3" Type="http://schemas.openxmlformats.org/officeDocument/2006/relationships/image" Target="../media/image2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3.xml"/><Relationship Id="rId3" Type="http://schemas.openxmlformats.org/officeDocument/2006/relationships/image" Target="../media/image29.png"/><Relationship Id="rId4" Type="http://schemas.openxmlformats.org/officeDocument/2006/relationships/image" Target="../media/image192.png"/><Relationship Id="rId9" Type="http://schemas.openxmlformats.org/officeDocument/2006/relationships/image" Target="../media/image204.png"/><Relationship Id="rId5" Type="http://schemas.openxmlformats.org/officeDocument/2006/relationships/image" Target="../media/image196.png"/><Relationship Id="rId6" Type="http://schemas.openxmlformats.org/officeDocument/2006/relationships/image" Target="../media/image197.png"/><Relationship Id="rId7" Type="http://schemas.openxmlformats.org/officeDocument/2006/relationships/image" Target="../media/image210.png"/><Relationship Id="rId8" Type="http://schemas.openxmlformats.org/officeDocument/2006/relationships/image" Target="../media/image20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 Id="rId3" Type="http://schemas.openxmlformats.org/officeDocument/2006/relationships/image" Target="../media/image206.png"/><Relationship Id="rId4"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6.xml"/><Relationship Id="rId3" Type="http://schemas.openxmlformats.org/officeDocument/2006/relationships/image" Target="../media/image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7.xml"/><Relationship Id="rId3" Type="http://schemas.openxmlformats.org/officeDocument/2006/relationships/image" Target="../media/image12.png"/><Relationship Id="rId4" Type="http://schemas.openxmlformats.org/officeDocument/2006/relationships/image" Target="../media/image201.png"/><Relationship Id="rId5" Type="http://schemas.openxmlformats.org/officeDocument/2006/relationships/hyperlink" Target="http://www.youtube.com/watch?v=xCLRM4rIR0U" TargetMode="External"/><Relationship Id="rId6" Type="http://schemas.openxmlformats.org/officeDocument/2006/relationships/image" Target="../media/image200.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8.xml"/><Relationship Id="rId3" Type="http://schemas.openxmlformats.org/officeDocument/2006/relationships/image" Target="../media/image12.png"/><Relationship Id="rId4" Type="http://schemas.openxmlformats.org/officeDocument/2006/relationships/image" Target="../media/image18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9.xml"/><Relationship Id="rId3" Type="http://schemas.openxmlformats.org/officeDocument/2006/relationships/image" Target="../media/image12.png"/><Relationship Id="rId4" Type="http://schemas.openxmlformats.org/officeDocument/2006/relationships/image" Target="../media/image184.png"/><Relationship Id="rId5" Type="http://schemas.openxmlformats.org/officeDocument/2006/relationships/image" Target="../media/image2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0.xml"/><Relationship Id="rId3" Type="http://schemas.openxmlformats.org/officeDocument/2006/relationships/image" Target="../media/image12.png"/><Relationship Id="rId4" Type="http://schemas.openxmlformats.org/officeDocument/2006/relationships/image" Target="../media/image2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1.xml"/><Relationship Id="rId3" Type="http://schemas.openxmlformats.org/officeDocument/2006/relationships/image" Target="../media/image2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 Id="rId3" Type="http://schemas.openxmlformats.org/officeDocument/2006/relationships/image" Target="../media/image212.png"/><Relationship Id="rId4" Type="http://schemas.openxmlformats.org/officeDocument/2006/relationships/image" Target="../media/image211.png"/><Relationship Id="rId5" Type="http://schemas.openxmlformats.org/officeDocument/2006/relationships/image" Target="../media/image2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3.xml"/><Relationship Id="rId3" Type="http://schemas.openxmlformats.org/officeDocument/2006/relationships/image" Target="../media/image212.png"/><Relationship Id="rId4" Type="http://schemas.openxmlformats.org/officeDocument/2006/relationships/image" Target="../media/image2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4.xml"/><Relationship Id="rId3" Type="http://schemas.openxmlformats.org/officeDocument/2006/relationships/image" Target="../media/image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5.xml"/><Relationship Id="rId3" Type="http://schemas.openxmlformats.org/officeDocument/2006/relationships/image" Target="../media/image5.png"/><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7.xml"/><Relationship Id="rId3"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8.xml"/><Relationship Id="rId3" Type="http://schemas.openxmlformats.org/officeDocument/2006/relationships/image" Target="../media/image12.png"/><Relationship Id="rId4" Type="http://schemas.openxmlformats.org/officeDocument/2006/relationships/image" Target="../media/image2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9.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hyperlink" Target="http://www.youtube.com/watch?v=Dxcc6ycZ73M" TargetMode="External"/><Relationship Id="rId5"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123.png"/><Relationship Id="rId6" Type="http://schemas.openxmlformats.org/officeDocument/2006/relationships/image" Target="../media/image110.png"/><Relationship Id="rId7"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hyperlink" Target="http://www.youtube.com/watch?v=RFBjFclKJZU" TargetMode="External"/><Relationship Id="rId5"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hyperlink" Target="http://www.youtube.com/watch?v=RFBjFclKJZU" TargetMode="External"/><Relationship Id="rId5"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www.youtube.com/watch?v=z84sUmH2edY" TargetMode="External"/><Relationship Id="rId5"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hyperlink" Target="http://www.youtube.com/watch?v=uJG2ZkmPEk8" TargetMode="External"/><Relationship Id="rId5"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4.png"/><Relationship Id="rId9"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image" Target="../media/image48.png"/><Relationship Id="rId7" Type="http://schemas.openxmlformats.org/officeDocument/2006/relationships/image" Target="../media/image55.png"/><Relationship Id="rId8" Type="http://schemas.openxmlformats.org/officeDocument/2006/relationships/hyperlink" Target="http://drive.google.com/file/d/1twLoCDb2gSyWKUUeLRgpCIqJ-vQr_8kG/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66.png"/><Relationship Id="rId5"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67.png"/><Relationship Id="rId5" Type="http://schemas.openxmlformats.org/officeDocument/2006/relationships/image" Target="../media/image85.png"/><Relationship Id="rId6"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hyperlink" Target="http://www.youtube.com/watch?v=5o8CwafCxnU" TargetMode="External"/><Relationship Id="rId5" Type="http://schemas.openxmlformats.org/officeDocument/2006/relationships/image" Target="../media/image8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0.png"/><Relationship Id="rId7"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96.png"/><Relationship Id="rId5"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98.png"/><Relationship Id="rId5"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www.youtube.com/watch?v=uJG2ZkmPEk8" TargetMode="External"/><Relationship Id="rId5" Type="http://schemas.openxmlformats.org/officeDocument/2006/relationships/image" Target="../media/image6.jpg"/><Relationship Id="rId6"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3.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3.png"/><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12.png"/><Relationship Id="rId4" Type="http://schemas.openxmlformats.org/officeDocument/2006/relationships/image" Target="../media/image97.png"/><Relationship Id="rId5" Type="http://schemas.openxmlformats.org/officeDocument/2006/relationships/image" Target="../media/image1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2.png"/><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2.png"/><Relationship Id="rId4" Type="http://schemas.openxmlformats.org/officeDocument/2006/relationships/image" Target="../media/image66.png"/><Relationship Id="rId5" Type="http://schemas.openxmlformats.org/officeDocument/2006/relationships/image" Target="../media/image1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2.png"/><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2.png"/><Relationship Id="rId4"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1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2.png"/><Relationship Id="rId4" Type="http://schemas.openxmlformats.org/officeDocument/2006/relationships/image" Target="../media/image144.png"/><Relationship Id="rId5" Type="http://schemas.openxmlformats.org/officeDocument/2006/relationships/hyperlink" Target="http://www.youtube.com/watch?v=uJG2ZkmPEk8" TargetMode="External"/><Relationship Id="rId6" Type="http://schemas.openxmlformats.org/officeDocument/2006/relationships/image" Target="../media/image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www.youtube.com/watch?v=Dxcc6ycZ73M" TargetMode="External"/><Relationship Id="rId5"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29.png"/><Relationship Id="rId4" Type="http://schemas.openxmlformats.org/officeDocument/2006/relationships/hyperlink" Target="http://www.youtube.com/watch?v=AYdF7b3nMto" TargetMode="External"/><Relationship Id="rId5" Type="http://schemas.openxmlformats.org/officeDocument/2006/relationships/image" Target="../media/image15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2.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29.png"/><Relationship Id="rId4" Type="http://schemas.openxmlformats.org/officeDocument/2006/relationships/image" Target="../media/image148.png"/><Relationship Id="rId9" Type="http://schemas.openxmlformats.org/officeDocument/2006/relationships/image" Target="../media/image149.png"/><Relationship Id="rId5" Type="http://schemas.openxmlformats.org/officeDocument/2006/relationships/image" Target="../media/image158.png"/><Relationship Id="rId6" Type="http://schemas.openxmlformats.org/officeDocument/2006/relationships/image" Target="../media/image146.png"/><Relationship Id="rId7" Type="http://schemas.openxmlformats.org/officeDocument/2006/relationships/image" Target="../media/image193.png"/><Relationship Id="rId8"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6.xml"/><Relationship Id="rId3"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7.xml"/><Relationship Id="rId3"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8.xml"/><Relationship Id="rId3"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9.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12.png"/><Relationship Id="rId4" Type="http://schemas.openxmlformats.org/officeDocument/2006/relationships/hyperlink" Target="http://www.youtube.com/watch?v=5o8CwafCxnU" TargetMode="External"/><Relationship Id="rId5" Type="http://schemas.openxmlformats.org/officeDocument/2006/relationships/image" Target="../media/image87.jpg"/><Relationship Id="rId6" Type="http://schemas.openxmlformats.org/officeDocument/2006/relationships/image" Target="../media/image1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2.xml"/><Relationship Id="rId3" Type="http://schemas.openxmlformats.org/officeDocument/2006/relationships/image" Target="../media/image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 Id="rId3" Type="http://schemas.openxmlformats.org/officeDocument/2006/relationships/image" Target="../media/image12.png"/><Relationship Id="rId4" Type="http://schemas.openxmlformats.org/officeDocument/2006/relationships/image" Target="../media/image1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4.xml"/><Relationship Id="rId3" Type="http://schemas.openxmlformats.org/officeDocument/2006/relationships/image" Target="../media/image12.pn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5.xml"/><Relationship Id="rId3"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xml"/><Relationship Id="rId3" Type="http://schemas.openxmlformats.org/officeDocument/2006/relationships/image" Target="../media/image12.png"/><Relationship Id="rId4" Type="http://schemas.openxmlformats.org/officeDocument/2006/relationships/hyperlink" Target="http://www.youtube.com/watch?v=kBXQZMmiA4s" TargetMode="External"/><Relationship Id="rId5" Type="http://schemas.openxmlformats.org/officeDocument/2006/relationships/image" Target="../media/image168.jpg"/><Relationship Id="rId6" Type="http://schemas.openxmlformats.org/officeDocument/2006/relationships/image" Target="../media/image1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7.xml"/><Relationship Id="rId3" Type="http://schemas.openxmlformats.org/officeDocument/2006/relationships/image" Target="../media/image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8.xml"/><Relationship Id="rId3" Type="http://schemas.openxmlformats.org/officeDocument/2006/relationships/image" Target="../media/image2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xml"/><Relationship Id="rId3" Type="http://schemas.openxmlformats.org/officeDocument/2006/relationships/image" Target="../media/image29.png"/><Relationship Id="rId4" Type="http://schemas.openxmlformats.org/officeDocument/2006/relationships/image" Target="../media/image171.png"/><Relationship Id="rId5"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9"/>
          <p:cNvSpPr txBox="1"/>
          <p:nvPr/>
        </p:nvSpPr>
        <p:spPr>
          <a:xfrm>
            <a:off x="2719888" y="1849475"/>
            <a:ext cx="3948600" cy="2400300"/>
          </a:xfrm>
          <a:prstGeom prst="rect">
            <a:avLst/>
          </a:prstGeom>
          <a:noFill/>
          <a:ln>
            <a:noFill/>
          </a:ln>
        </p:spPr>
        <p:txBody>
          <a:bodyPr anchorCtr="0" anchor="t" bIns="91425" lIns="91425" spcFirstLastPara="1" rIns="91425" wrap="square" tIns="91425">
            <a:noAutofit/>
          </a:bodyPr>
          <a:lstStyle/>
          <a:p>
            <a:pPr indent="-1028700" lvl="0" marL="1085850" rtl="0" algn="l">
              <a:spcBef>
                <a:spcPts val="0"/>
              </a:spcBef>
              <a:spcAft>
                <a:spcPts val="0"/>
              </a:spcAft>
              <a:buNone/>
            </a:pPr>
            <a:r>
              <a:rPr b="1" lang="en" sz="1600">
                <a:solidFill>
                  <a:srgbClr val="FFA400"/>
                </a:solidFill>
              </a:rPr>
              <a:t>Lesson 1:</a:t>
            </a:r>
            <a:r>
              <a:rPr b="1" lang="en" sz="1600">
                <a:solidFill>
                  <a:schemeClr val="lt1"/>
                </a:solidFill>
              </a:rPr>
              <a:t> </a:t>
            </a:r>
            <a:r>
              <a:rPr lang="en" sz="1600" u="sng">
                <a:solidFill>
                  <a:schemeClr val="lt1"/>
                </a:solidFill>
                <a:hlinkClick action="ppaction://hlinksldjump" r:id="rId4">
                  <a:extLst>
                    <a:ext uri="{A12FA001-AC4F-418D-AE19-62706E023703}">
                      <ahyp:hlinkClr val="tx"/>
                    </a:ext>
                  </a:extLst>
                </a:hlinkClick>
              </a:rPr>
              <a:t>Welcome to the Internet</a:t>
            </a:r>
            <a:endParaRPr b="1" sz="1600">
              <a:solidFill>
                <a:schemeClr val="lt1"/>
              </a:solidFill>
            </a:endParaRPr>
          </a:p>
          <a:p>
            <a:pPr indent="-1028700" lvl="0" marL="1085850" rtl="0" algn="l">
              <a:spcBef>
                <a:spcPts val="0"/>
              </a:spcBef>
              <a:spcAft>
                <a:spcPts val="0"/>
              </a:spcAft>
              <a:buNone/>
            </a:pPr>
            <a:r>
              <a:rPr b="1" lang="en" sz="1600">
                <a:solidFill>
                  <a:srgbClr val="FFA400"/>
                </a:solidFill>
              </a:rPr>
              <a:t>Lesson 2:</a:t>
            </a:r>
            <a:r>
              <a:rPr b="1" lang="en" sz="1600">
                <a:solidFill>
                  <a:srgbClr val="FFFFFF"/>
                </a:solidFill>
              </a:rPr>
              <a:t> </a:t>
            </a:r>
            <a:r>
              <a:rPr lang="en" sz="1600" u="sng">
                <a:solidFill>
                  <a:schemeClr val="lt1"/>
                </a:solidFill>
                <a:hlinkClick action="ppaction://hlinksldjump" r:id="rId5">
                  <a:extLst>
                    <a:ext uri="{A12FA001-AC4F-418D-AE19-62706E023703}">
                      <ahyp:hlinkClr val="tx"/>
                    </a:ext>
                  </a:extLst>
                </a:hlinkClick>
              </a:rPr>
              <a:t>Building a Network</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3:</a:t>
            </a:r>
            <a:r>
              <a:rPr b="1" lang="en" sz="1600">
                <a:solidFill>
                  <a:srgbClr val="FFFFFF"/>
                </a:solidFill>
              </a:rPr>
              <a:t> </a:t>
            </a:r>
            <a:r>
              <a:rPr lang="en" sz="1600" u="sng">
                <a:solidFill>
                  <a:schemeClr val="lt1"/>
                </a:solidFill>
                <a:hlinkClick action="ppaction://hlinksldjump" r:id="rId6">
                  <a:extLst>
                    <a:ext uri="{A12FA001-AC4F-418D-AE19-62706E023703}">
                      <ahyp:hlinkClr val="tx"/>
                    </a:ext>
                  </a:extLst>
                </a:hlinkClick>
              </a:rPr>
              <a:t>The Need for Addressing</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4:</a:t>
            </a:r>
            <a:r>
              <a:rPr b="1" lang="en" sz="1600">
                <a:solidFill>
                  <a:srgbClr val="FFFFFF"/>
                </a:solidFill>
              </a:rPr>
              <a:t> </a:t>
            </a:r>
            <a:r>
              <a:rPr lang="en" sz="1600" u="sng">
                <a:solidFill>
                  <a:schemeClr val="lt1"/>
                </a:solidFill>
                <a:hlinkClick action="ppaction://hlinksldjump" r:id="rId7">
                  <a:extLst>
                    <a:ext uri="{A12FA001-AC4F-418D-AE19-62706E023703}">
                      <ahyp:hlinkClr val="tx"/>
                    </a:ext>
                  </a:extLst>
                </a:hlinkClick>
              </a:rPr>
              <a:t>Routing &amp; Redundancy</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5:</a:t>
            </a:r>
            <a:r>
              <a:rPr b="1" lang="en" sz="1600">
                <a:solidFill>
                  <a:srgbClr val="FFFFFF"/>
                </a:solidFill>
              </a:rPr>
              <a:t> </a:t>
            </a:r>
            <a:r>
              <a:rPr lang="en" sz="1600" u="sng">
                <a:solidFill>
                  <a:schemeClr val="lt1"/>
                </a:solidFill>
                <a:hlinkClick action="ppaction://hlinksldjump" r:id="rId8">
                  <a:extLst>
                    <a:ext uri="{A12FA001-AC4F-418D-AE19-62706E023703}">
                      <ahyp:hlinkClr val="tx"/>
                    </a:ext>
                  </a:extLst>
                </a:hlinkClick>
              </a:rPr>
              <a:t>Packets</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6:</a:t>
            </a:r>
            <a:r>
              <a:rPr lang="en" sz="1600">
                <a:solidFill>
                  <a:srgbClr val="FFFFFF"/>
                </a:solidFill>
              </a:rPr>
              <a:t> </a:t>
            </a:r>
            <a:r>
              <a:rPr lang="en" sz="1600" u="sng">
                <a:solidFill>
                  <a:schemeClr val="lt1"/>
                </a:solidFill>
                <a:hlinkClick action="ppaction://hlinksldjump" r:id="rId9">
                  <a:extLst>
                    <a:ext uri="{A12FA001-AC4F-418D-AE19-62706E023703}">
                      <ahyp:hlinkClr val="tx"/>
                    </a:ext>
                  </a:extLst>
                </a:hlinkClick>
              </a:rPr>
              <a:t>HTTP and DNS</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7:</a:t>
            </a:r>
            <a:r>
              <a:rPr b="1" lang="en" sz="1600">
                <a:solidFill>
                  <a:srgbClr val="FFFFFF"/>
                </a:solidFill>
              </a:rPr>
              <a:t> </a:t>
            </a:r>
            <a:r>
              <a:rPr lang="en" sz="1600" u="sng">
                <a:solidFill>
                  <a:schemeClr val="lt1"/>
                </a:solidFill>
                <a:hlinkClick action="ppaction://hlinksldjump" r:id="rId10">
                  <a:extLst>
                    <a:ext uri="{A12FA001-AC4F-418D-AE19-62706E023703}">
                      <ahyp:hlinkClr val="tx"/>
                    </a:ext>
                  </a:extLst>
                </a:hlinkClick>
              </a:rPr>
              <a:t>Project - Internet Dilemmas</a:t>
            </a:r>
            <a:endParaRPr sz="1600">
              <a:solidFill>
                <a:schemeClr val="lt1"/>
              </a:solidFill>
            </a:endParaRPr>
          </a:p>
          <a:p>
            <a:pPr indent="-1028700" lvl="0" marL="1085850" rtl="0" algn="l">
              <a:spcBef>
                <a:spcPts val="0"/>
              </a:spcBef>
              <a:spcAft>
                <a:spcPts val="0"/>
              </a:spcAft>
              <a:buNone/>
            </a:pPr>
            <a:r>
              <a:rPr b="1" lang="en" sz="1600">
                <a:solidFill>
                  <a:srgbClr val="FF9900"/>
                </a:solidFill>
              </a:rPr>
              <a:t>Lesson 8:</a:t>
            </a:r>
            <a:r>
              <a:rPr b="1" lang="en" sz="1600">
                <a:solidFill>
                  <a:srgbClr val="FFFFFF"/>
                </a:solidFill>
              </a:rPr>
              <a:t> </a:t>
            </a:r>
            <a:r>
              <a:rPr lang="en" sz="1600" u="sng">
                <a:solidFill>
                  <a:schemeClr val="lt1"/>
                </a:solidFill>
                <a:hlinkClick action="ppaction://hlinksldjump" r:id="rId11">
                  <a:extLst>
                    <a:ext uri="{A12FA001-AC4F-418D-AE19-62706E023703}">
                      <ahyp:hlinkClr val="tx"/>
                    </a:ext>
                  </a:extLst>
                </a:hlinkClick>
              </a:rPr>
              <a:t>Assessment Day</a:t>
            </a:r>
            <a:endParaRPr sz="1600">
              <a:solidFill>
                <a:schemeClr val="lt1"/>
              </a:solidFill>
            </a:endParaRPr>
          </a:p>
          <a:p>
            <a:pPr indent="0" lvl="0" marL="0" rtl="0" algn="l">
              <a:spcBef>
                <a:spcPts val="0"/>
              </a:spcBef>
              <a:spcAft>
                <a:spcPts val="0"/>
              </a:spcAft>
              <a:buNone/>
            </a:pPr>
            <a:r>
              <a:t/>
            </a:r>
            <a:endParaRPr b="1" sz="1600">
              <a:solidFill>
                <a:schemeClr val="lt1"/>
              </a:solidFill>
            </a:endParaRPr>
          </a:p>
        </p:txBody>
      </p:sp>
      <p:sp>
        <p:nvSpPr>
          <p:cNvPr id="154" name="Google Shape;154;p39"/>
          <p:cNvSpPr txBox="1"/>
          <p:nvPr/>
        </p:nvSpPr>
        <p:spPr>
          <a:xfrm>
            <a:off x="311700" y="3504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The Internet</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Table</a:t>
            </a:r>
            <a:r>
              <a:rPr b="1" lang="en" sz="3600">
                <a:solidFill>
                  <a:srgbClr val="FFFFFF"/>
                </a:solidFill>
                <a:latin typeface="Proxima Nova"/>
                <a:ea typeface="Proxima Nova"/>
                <a:cs typeface="Proxima Nova"/>
                <a:sym typeface="Proxima Nova"/>
              </a:rPr>
              <a:t> of Contents</a:t>
            </a:r>
            <a:endParaRPr b="1" sz="3600">
              <a:solidFill>
                <a:srgbClr val="FFFFFF"/>
              </a:solidFill>
              <a:latin typeface="Proxima Nova"/>
              <a:ea typeface="Proxima Nova"/>
              <a:cs typeface="Proxima Nova"/>
              <a:sym typeface="Proxima Nova"/>
            </a:endParaRPr>
          </a:p>
        </p:txBody>
      </p:sp>
      <p:grpSp>
        <p:nvGrpSpPr>
          <p:cNvPr id="155" name="Google Shape;155;p39"/>
          <p:cNvGrpSpPr/>
          <p:nvPr/>
        </p:nvGrpSpPr>
        <p:grpSpPr>
          <a:xfrm>
            <a:off x="3048838" y="4351325"/>
            <a:ext cx="3046325" cy="400200"/>
            <a:chOff x="3205775" y="4324050"/>
            <a:chExt cx="3046325" cy="400200"/>
          </a:xfrm>
        </p:grpSpPr>
        <p:pic>
          <p:nvPicPr>
            <p:cNvPr id="156" name="Google Shape;156;p39" title="Code.org Logo"/>
            <p:cNvPicPr preferRelativeResize="0"/>
            <p:nvPr/>
          </p:nvPicPr>
          <p:blipFill>
            <a:blip r:embed="rId12">
              <a:alphaModFix/>
            </a:blip>
            <a:stretch>
              <a:fillRect/>
            </a:stretch>
          </p:blipFill>
          <p:spPr>
            <a:xfrm>
              <a:off x="3205775" y="4357099"/>
              <a:ext cx="338325" cy="334099"/>
            </a:xfrm>
            <a:prstGeom prst="rect">
              <a:avLst/>
            </a:prstGeom>
            <a:noFill/>
            <a:ln>
              <a:noFill/>
            </a:ln>
          </p:spPr>
        </p:pic>
        <p:sp>
          <p:nvSpPr>
            <p:cNvPr id="157" name="Google Shape;157;p39"/>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58" name="Google Shape;258;p48"/>
          <p:cNvGrpSpPr/>
          <p:nvPr/>
        </p:nvGrpSpPr>
        <p:grpSpPr>
          <a:xfrm>
            <a:off x="8318125" y="86900"/>
            <a:ext cx="747550" cy="183300"/>
            <a:chOff x="7547375" y="86900"/>
            <a:chExt cx="747550" cy="183300"/>
          </a:xfrm>
        </p:grpSpPr>
        <p:sp>
          <p:nvSpPr>
            <p:cNvPr id="259" name="Google Shape;259;p48"/>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8"/>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8"/>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2" name="Google Shape;262;p48"/>
          <p:cNvPicPr preferRelativeResize="0"/>
          <p:nvPr/>
        </p:nvPicPr>
        <p:blipFill>
          <a:blip r:embed="rId4">
            <a:alphaModFix/>
          </a:blip>
          <a:stretch>
            <a:fillRect/>
          </a:stretch>
        </p:blipFill>
        <p:spPr>
          <a:xfrm>
            <a:off x="365275" y="941025"/>
            <a:ext cx="4821151" cy="3798475"/>
          </a:xfrm>
          <a:prstGeom prst="rect">
            <a:avLst/>
          </a:prstGeom>
          <a:noFill/>
          <a:ln>
            <a:noFill/>
          </a:ln>
        </p:spPr>
      </p:pic>
      <p:sp>
        <p:nvSpPr>
          <p:cNvPr id="263" name="Google Shape;263;p48"/>
          <p:cNvSpPr txBox="1"/>
          <p:nvPr/>
        </p:nvSpPr>
        <p:spPr>
          <a:xfrm>
            <a:off x="5486400" y="544300"/>
            <a:ext cx="3511500" cy="26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Do This: </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Explore the Internet Simulator. How does it work? What can I do with it?</a:t>
            </a:r>
            <a:endParaRPr sz="3000">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264" name="Google Shape;264;p48" title="Timer 5m">
            <a:hlinkClick r:id="rId5"/>
          </p:cNvPr>
          <p:cNvPicPr preferRelativeResize="0"/>
          <p:nvPr/>
        </p:nvPicPr>
        <p:blipFill>
          <a:blip r:embed="rId6">
            <a:alphaModFix/>
          </a:blip>
          <a:stretch>
            <a:fillRect/>
          </a:stretch>
        </p:blipFill>
        <p:spPr>
          <a:xfrm>
            <a:off x="6125813" y="3235675"/>
            <a:ext cx="2232667" cy="1674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067" name="Shape 1067"/>
        <p:cNvGrpSpPr/>
        <p:nvPr/>
      </p:nvGrpSpPr>
      <p:grpSpPr>
        <a:xfrm>
          <a:off x="0" y="0"/>
          <a:ext cx="0" cy="0"/>
          <a:chOff x="0" y="0"/>
          <a:chExt cx="0" cy="0"/>
        </a:xfrm>
      </p:grpSpPr>
      <p:sp>
        <p:nvSpPr>
          <p:cNvPr id="1068" name="Google Shape;1068;p138"/>
          <p:cNvSpPr txBox="1"/>
          <p:nvPr/>
        </p:nvSpPr>
        <p:spPr>
          <a:xfrm>
            <a:off x="-25050" y="3843075"/>
            <a:ext cx="9194100" cy="123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World Wide Web is different from the Internet. The World Wide Web are files, web pages and media. The Internet is the network we use to access those files.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DNS is an important system in helping the Internet scale.</a:t>
            </a:r>
            <a:endParaRPr>
              <a:solidFill>
                <a:schemeClr val="dk1"/>
              </a:solidFill>
              <a:latin typeface="Proxima Nova"/>
              <a:ea typeface="Proxima Nova"/>
              <a:cs typeface="Proxima Nova"/>
              <a:sym typeface="Proxima Nova"/>
            </a:endParaRPr>
          </a:p>
        </p:txBody>
      </p:sp>
      <p:sp>
        <p:nvSpPr>
          <p:cNvPr id="1069" name="Google Shape;1069;p138"/>
          <p:cNvSpPr txBox="1"/>
          <p:nvPr/>
        </p:nvSpPr>
        <p:spPr>
          <a:xfrm>
            <a:off x="158525" y="455525"/>
            <a:ext cx="23028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Key Takeaways:</a:t>
            </a:r>
            <a:endParaRPr sz="1600">
              <a:solidFill>
                <a:schemeClr val="dk1"/>
              </a:solidFill>
              <a:latin typeface="Proxima Nova"/>
              <a:ea typeface="Proxima Nova"/>
              <a:cs typeface="Proxima Nova"/>
              <a:sym typeface="Proxima Nova"/>
            </a:endParaRPr>
          </a:p>
        </p:txBody>
      </p:sp>
      <p:sp>
        <p:nvSpPr>
          <p:cNvPr id="1070" name="Google Shape;1070;p13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Wrap Up</a:t>
            </a:r>
            <a:endParaRPr>
              <a:solidFill>
                <a:srgbClr val="FFFFFF"/>
              </a:solidFill>
            </a:endParaRPr>
          </a:p>
        </p:txBody>
      </p:sp>
      <p:pic>
        <p:nvPicPr>
          <p:cNvPr id="1071" name="Google Shape;1071;p138"/>
          <p:cNvPicPr preferRelativeResize="0"/>
          <p:nvPr/>
        </p:nvPicPr>
        <p:blipFill>
          <a:blip r:embed="rId4">
            <a:alphaModFix/>
          </a:blip>
          <a:stretch>
            <a:fillRect/>
          </a:stretch>
        </p:blipFill>
        <p:spPr>
          <a:xfrm>
            <a:off x="223050" y="998912"/>
            <a:ext cx="731625" cy="743325"/>
          </a:xfrm>
          <a:prstGeom prst="rect">
            <a:avLst/>
          </a:prstGeom>
          <a:noFill/>
          <a:ln>
            <a:noFill/>
          </a:ln>
        </p:spPr>
      </p:pic>
      <p:pic>
        <p:nvPicPr>
          <p:cNvPr id="1072" name="Google Shape;1072;p138"/>
          <p:cNvPicPr preferRelativeResize="0"/>
          <p:nvPr/>
        </p:nvPicPr>
        <p:blipFill>
          <a:blip r:embed="rId5">
            <a:alphaModFix/>
          </a:blip>
          <a:stretch>
            <a:fillRect/>
          </a:stretch>
        </p:blipFill>
        <p:spPr>
          <a:xfrm>
            <a:off x="4572000" y="981575"/>
            <a:ext cx="1193100" cy="841650"/>
          </a:xfrm>
          <a:prstGeom prst="rect">
            <a:avLst/>
          </a:prstGeom>
          <a:noFill/>
          <a:ln>
            <a:noFill/>
          </a:ln>
        </p:spPr>
      </p:pic>
      <p:pic>
        <p:nvPicPr>
          <p:cNvPr id="1073" name="Google Shape;1073;p138"/>
          <p:cNvPicPr preferRelativeResize="0"/>
          <p:nvPr/>
        </p:nvPicPr>
        <p:blipFill>
          <a:blip r:embed="rId6">
            <a:alphaModFix/>
          </a:blip>
          <a:stretch>
            <a:fillRect/>
          </a:stretch>
        </p:blipFill>
        <p:spPr>
          <a:xfrm>
            <a:off x="223050" y="2234937"/>
            <a:ext cx="1487250" cy="1179125"/>
          </a:xfrm>
          <a:prstGeom prst="rect">
            <a:avLst/>
          </a:prstGeom>
          <a:noFill/>
          <a:ln>
            <a:noFill/>
          </a:ln>
        </p:spPr>
      </p:pic>
      <p:pic>
        <p:nvPicPr>
          <p:cNvPr id="1074" name="Google Shape;1074;p138"/>
          <p:cNvPicPr preferRelativeResize="0"/>
          <p:nvPr/>
        </p:nvPicPr>
        <p:blipFill>
          <a:blip r:embed="rId7">
            <a:alphaModFix/>
          </a:blip>
          <a:stretch>
            <a:fillRect/>
          </a:stretch>
        </p:blipFill>
        <p:spPr>
          <a:xfrm>
            <a:off x="4622000" y="2297598"/>
            <a:ext cx="1402725" cy="1053764"/>
          </a:xfrm>
          <a:prstGeom prst="rect">
            <a:avLst/>
          </a:prstGeom>
          <a:noFill/>
          <a:ln>
            <a:noFill/>
          </a:ln>
        </p:spPr>
      </p:pic>
      <p:sp>
        <p:nvSpPr>
          <p:cNvPr id="1075" name="Google Shape;1075;p138"/>
          <p:cNvSpPr txBox="1"/>
          <p:nvPr/>
        </p:nvSpPr>
        <p:spPr>
          <a:xfrm>
            <a:off x="995075" y="998900"/>
            <a:ext cx="3000000" cy="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Scalability: </a:t>
            </a:r>
            <a:r>
              <a:rPr lang="en">
                <a:solidFill>
                  <a:schemeClr val="dk1"/>
                </a:solidFill>
                <a:latin typeface="Proxima Nova"/>
                <a:ea typeface="Proxima Nova"/>
                <a:cs typeface="Proxima Nova"/>
                <a:sym typeface="Proxima Nova"/>
              </a:rPr>
              <a:t>the capacity for the system to change in size and scale to meet new demands</a:t>
            </a:r>
            <a:endParaRPr>
              <a:solidFill>
                <a:schemeClr val="dk1"/>
              </a:solidFill>
              <a:latin typeface="Proxima Nova"/>
              <a:ea typeface="Proxima Nova"/>
              <a:cs typeface="Proxima Nova"/>
              <a:sym typeface="Proxima Nova"/>
            </a:endParaRPr>
          </a:p>
        </p:txBody>
      </p:sp>
      <p:sp>
        <p:nvSpPr>
          <p:cNvPr id="1076" name="Google Shape;1076;p138"/>
          <p:cNvSpPr txBox="1"/>
          <p:nvPr/>
        </p:nvSpPr>
        <p:spPr>
          <a:xfrm>
            <a:off x="5867400" y="926225"/>
            <a:ext cx="3134700" cy="10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The Domain Name System (DNS): </a:t>
            </a:r>
            <a:r>
              <a:rPr lang="en">
                <a:solidFill>
                  <a:schemeClr val="dk1"/>
                </a:solidFill>
                <a:latin typeface="Proxima Nova"/>
                <a:ea typeface="Proxima Nova"/>
                <a:cs typeface="Proxima Nova"/>
                <a:sym typeface="Proxima Nova"/>
              </a:rPr>
              <a:t>the system responsible for translating domain names like example.com into IP addresses</a:t>
            </a:r>
            <a:endParaRPr>
              <a:solidFill>
                <a:schemeClr val="dk1"/>
              </a:solidFill>
              <a:latin typeface="Proxima Nova"/>
              <a:ea typeface="Proxima Nova"/>
              <a:cs typeface="Proxima Nova"/>
              <a:sym typeface="Proxima Nova"/>
            </a:endParaRPr>
          </a:p>
        </p:txBody>
      </p:sp>
      <p:sp>
        <p:nvSpPr>
          <p:cNvPr id="1077" name="Google Shape;1077;p138"/>
          <p:cNvSpPr txBox="1"/>
          <p:nvPr/>
        </p:nvSpPr>
        <p:spPr>
          <a:xfrm>
            <a:off x="1837700" y="2396550"/>
            <a:ext cx="27843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World Wide Web:</a:t>
            </a:r>
            <a:r>
              <a:rPr lang="en">
                <a:solidFill>
                  <a:schemeClr val="dk1"/>
                </a:solidFill>
                <a:latin typeface="Proxima Nova"/>
                <a:ea typeface="Proxima Nova"/>
                <a:cs typeface="Proxima Nova"/>
                <a:sym typeface="Proxima Nova"/>
              </a:rPr>
              <a:t> a system of linked pages, programs, and files</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p:txBody>
      </p:sp>
      <p:sp>
        <p:nvSpPr>
          <p:cNvPr id="1078" name="Google Shape;1078;p138"/>
          <p:cNvSpPr txBox="1"/>
          <p:nvPr/>
        </p:nvSpPr>
        <p:spPr>
          <a:xfrm>
            <a:off x="6101100" y="2234925"/>
            <a:ext cx="2901000" cy="15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Hypertext Transfer Protocol (HTTP): </a:t>
            </a:r>
            <a:r>
              <a:rPr lang="en">
                <a:solidFill>
                  <a:schemeClr val="dk1"/>
                </a:solidFill>
                <a:latin typeface="Proxima Nova"/>
                <a:ea typeface="Proxima Nova"/>
                <a:cs typeface="Proxima Nova"/>
                <a:sym typeface="Proxima Nova"/>
              </a:rPr>
              <a:t>a protocol for computers to request and share the pages that make up the world wide web on the Internet</a:t>
            </a:r>
            <a:endParaRPr>
              <a:solidFill>
                <a:schemeClr val="dk1"/>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2" name="Shape 1082"/>
        <p:cNvGrpSpPr/>
        <p:nvPr/>
      </p:nvGrpSpPr>
      <p:grpSpPr>
        <a:xfrm>
          <a:off x="0" y="0"/>
          <a:ext cx="0" cy="0"/>
          <a:chOff x="0" y="0"/>
          <a:chExt cx="0" cy="0"/>
        </a:xfrm>
      </p:grpSpPr>
      <p:sp>
        <p:nvSpPr>
          <p:cNvPr id="1083" name="Google Shape;1083;p1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 2 - Lesson 7</a:t>
            </a:r>
            <a:endParaRPr/>
          </a:p>
          <a:p>
            <a:pPr indent="0" lvl="0" marL="0" rtl="0" algn="ctr">
              <a:spcBef>
                <a:spcPts val="0"/>
              </a:spcBef>
              <a:spcAft>
                <a:spcPts val="0"/>
              </a:spcAft>
              <a:buNone/>
            </a:pPr>
            <a:r>
              <a:rPr lang="en"/>
              <a:t>Project - Internet Dilemmas </a:t>
            </a:r>
            <a:endParaRPr/>
          </a:p>
          <a:p>
            <a:pPr indent="0" lvl="0" marL="0" rtl="0" algn="ctr">
              <a:spcBef>
                <a:spcPts val="0"/>
              </a:spcBef>
              <a:spcAft>
                <a:spcPts val="0"/>
              </a:spcAft>
              <a:buNone/>
            </a:pPr>
            <a:r>
              <a:rPr lang="en"/>
              <a:t>Day 1</a:t>
            </a:r>
            <a:endParaRPr/>
          </a:p>
        </p:txBody>
      </p:sp>
      <p:grpSp>
        <p:nvGrpSpPr>
          <p:cNvPr id="1084" name="Google Shape;1084;p139"/>
          <p:cNvGrpSpPr/>
          <p:nvPr/>
        </p:nvGrpSpPr>
        <p:grpSpPr>
          <a:xfrm>
            <a:off x="3048838" y="4351325"/>
            <a:ext cx="3046325" cy="400200"/>
            <a:chOff x="3205775" y="4324050"/>
            <a:chExt cx="3046325" cy="400200"/>
          </a:xfrm>
        </p:grpSpPr>
        <p:pic>
          <p:nvPicPr>
            <p:cNvPr id="1085" name="Google Shape;1085;p139"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086" name="Google Shape;1086;p139"/>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Computer Science Principles</a:t>
              </a:r>
              <a:endParaRPr b="1">
                <a:solidFill>
                  <a:schemeClr val="lt1"/>
                </a:solidFill>
                <a:latin typeface="Proxima Nova"/>
                <a:ea typeface="Proxima Nova"/>
                <a:cs typeface="Proxima Nova"/>
                <a:sym typeface="Proxima Nova"/>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0" name="Shape 1090"/>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4" name="Shape 1094"/>
        <p:cNvGrpSpPr/>
        <p:nvPr/>
      </p:nvGrpSpPr>
      <p:grpSpPr>
        <a:xfrm>
          <a:off x="0" y="0"/>
          <a:ext cx="0" cy="0"/>
          <a:chOff x="0" y="0"/>
          <a:chExt cx="0" cy="0"/>
        </a:xfrm>
      </p:grpSpPr>
      <p:sp>
        <p:nvSpPr>
          <p:cNvPr id="1095" name="Google Shape;1095;p14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1 - Warm Up</a:t>
            </a:r>
            <a:endParaRPr>
              <a:solidFill>
                <a:srgbClr val="FFFFFF"/>
              </a:solidFill>
            </a:endParaRPr>
          </a:p>
        </p:txBody>
      </p:sp>
      <p:sp>
        <p:nvSpPr>
          <p:cNvPr id="1096" name="Google Shape;1096;p141"/>
          <p:cNvSpPr txBox="1"/>
          <p:nvPr/>
        </p:nvSpPr>
        <p:spPr>
          <a:xfrm>
            <a:off x="523500" y="535050"/>
            <a:ext cx="8097000" cy="7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Review</a:t>
            </a:r>
            <a:r>
              <a:rPr lang="en" sz="3600">
                <a:solidFill>
                  <a:schemeClr val="dk1"/>
                </a:solidFill>
                <a:latin typeface="Proxima Nova"/>
                <a:ea typeface="Proxima Nova"/>
                <a:cs typeface="Proxima Nova"/>
                <a:sym typeface="Proxima Nova"/>
              </a:rPr>
              <a:t> </a:t>
            </a:r>
            <a:endParaRPr sz="3600">
              <a:latin typeface="Proxima Nova"/>
              <a:ea typeface="Proxima Nova"/>
              <a:cs typeface="Proxima Nova"/>
              <a:sym typeface="Proxima Nova"/>
            </a:endParaRPr>
          </a:p>
        </p:txBody>
      </p:sp>
      <p:sp>
        <p:nvSpPr>
          <p:cNvPr id="1097" name="Google Shape;1097;p141"/>
          <p:cNvSpPr/>
          <p:nvPr/>
        </p:nvSpPr>
        <p:spPr>
          <a:xfrm>
            <a:off x="3164100" y="1291650"/>
            <a:ext cx="2815800" cy="34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1"/>
          <p:cNvSpPr txBox="1"/>
          <p:nvPr/>
        </p:nvSpPr>
        <p:spPr>
          <a:xfrm>
            <a:off x="3244350" y="1350975"/>
            <a:ext cx="11475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ming Soon"/>
                <a:ea typeface="Coming Soon"/>
                <a:cs typeface="Coming Soon"/>
                <a:sym typeface="Coming Soon"/>
              </a:rPr>
              <a:t>What is the Internet?</a:t>
            </a:r>
            <a:endParaRPr sz="1100">
              <a:latin typeface="Coming Soon"/>
              <a:ea typeface="Coming Soon"/>
              <a:cs typeface="Coming Soon"/>
              <a:sym typeface="Coming Soon"/>
            </a:endParaRPr>
          </a:p>
        </p:txBody>
      </p:sp>
      <p:sp>
        <p:nvSpPr>
          <p:cNvPr id="1099" name="Google Shape;1099;p141"/>
          <p:cNvSpPr txBox="1"/>
          <p:nvPr/>
        </p:nvSpPr>
        <p:spPr>
          <a:xfrm>
            <a:off x="4655525" y="1350975"/>
            <a:ext cx="12669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ming Soon"/>
                <a:ea typeface="Coming Soon"/>
                <a:cs typeface="Coming Soon"/>
                <a:sym typeface="Coming Soon"/>
              </a:rPr>
              <a:t>Questions about how it works</a:t>
            </a:r>
            <a:endParaRPr sz="1100">
              <a:latin typeface="Coming Soon"/>
              <a:ea typeface="Coming Soon"/>
              <a:cs typeface="Coming Soon"/>
              <a:sym typeface="Coming Soon"/>
            </a:endParaRPr>
          </a:p>
        </p:txBody>
      </p:sp>
      <p:sp>
        <p:nvSpPr>
          <p:cNvPr id="1100" name="Google Shape;1100;p141"/>
          <p:cNvSpPr/>
          <p:nvPr/>
        </p:nvSpPr>
        <p:spPr>
          <a:xfrm>
            <a:off x="3382825" y="196055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1"/>
          <p:cNvSpPr/>
          <p:nvPr/>
        </p:nvSpPr>
        <p:spPr>
          <a:xfrm rot="1175077">
            <a:off x="3752777" y="1892739"/>
            <a:ext cx="250598" cy="250598"/>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1"/>
          <p:cNvSpPr/>
          <p:nvPr/>
        </p:nvSpPr>
        <p:spPr>
          <a:xfrm rot="-1167316">
            <a:off x="3687599" y="2265395"/>
            <a:ext cx="250397" cy="250397"/>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1"/>
          <p:cNvSpPr/>
          <p:nvPr/>
        </p:nvSpPr>
        <p:spPr>
          <a:xfrm>
            <a:off x="4038125" y="209910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1"/>
          <p:cNvSpPr/>
          <p:nvPr/>
        </p:nvSpPr>
        <p:spPr>
          <a:xfrm>
            <a:off x="3346200" y="2343025"/>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1"/>
          <p:cNvSpPr/>
          <p:nvPr/>
        </p:nvSpPr>
        <p:spPr>
          <a:xfrm rot="1505492">
            <a:off x="3920593" y="2550357"/>
            <a:ext cx="250433" cy="250433"/>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1"/>
          <p:cNvSpPr/>
          <p:nvPr/>
        </p:nvSpPr>
        <p:spPr>
          <a:xfrm>
            <a:off x="3280963" y="282805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1"/>
          <p:cNvSpPr/>
          <p:nvPr/>
        </p:nvSpPr>
        <p:spPr>
          <a:xfrm rot="1175077">
            <a:off x="3650915" y="2760239"/>
            <a:ext cx="250598" cy="250598"/>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1"/>
          <p:cNvSpPr/>
          <p:nvPr/>
        </p:nvSpPr>
        <p:spPr>
          <a:xfrm rot="-1167316">
            <a:off x="3585737" y="3132895"/>
            <a:ext cx="250397" cy="250397"/>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1"/>
          <p:cNvSpPr/>
          <p:nvPr/>
        </p:nvSpPr>
        <p:spPr>
          <a:xfrm>
            <a:off x="3936263" y="296660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1"/>
          <p:cNvSpPr/>
          <p:nvPr/>
        </p:nvSpPr>
        <p:spPr>
          <a:xfrm>
            <a:off x="3244338" y="3210525"/>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1"/>
          <p:cNvSpPr/>
          <p:nvPr/>
        </p:nvSpPr>
        <p:spPr>
          <a:xfrm rot="1505492">
            <a:off x="3818730" y="3417857"/>
            <a:ext cx="250433" cy="250433"/>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1"/>
          <p:cNvSpPr/>
          <p:nvPr/>
        </p:nvSpPr>
        <p:spPr>
          <a:xfrm>
            <a:off x="3450613" y="356005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1"/>
          <p:cNvSpPr/>
          <p:nvPr/>
        </p:nvSpPr>
        <p:spPr>
          <a:xfrm rot="1175077">
            <a:off x="4221515" y="3288489"/>
            <a:ext cx="250598" cy="250598"/>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1"/>
          <p:cNvSpPr/>
          <p:nvPr/>
        </p:nvSpPr>
        <p:spPr>
          <a:xfrm rot="-1167316">
            <a:off x="3818762" y="3868645"/>
            <a:ext cx="250397" cy="250397"/>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1"/>
          <p:cNvSpPr/>
          <p:nvPr/>
        </p:nvSpPr>
        <p:spPr>
          <a:xfrm>
            <a:off x="4186763" y="3709575"/>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1"/>
          <p:cNvSpPr/>
          <p:nvPr/>
        </p:nvSpPr>
        <p:spPr>
          <a:xfrm>
            <a:off x="3346188" y="3952750"/>
            <a:ext cx="250500" cy="2505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1"/>
          <p:cNvSpPr/>
          <p:nvPr/>
        </p:nvSpPr>
        <p:spPr>
          <a:xfrm rot="1505492">
            <a:off x="3692880" y="4319407"/>
            <a:ext cx="250433" cy="250433"/>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1"/>
          <p:cNvSpPr/>
          <p:nvPr/>
        </p:nvSpPr>
        <p:spPr>
          <a:xfrm>
            <a:off x="4766675" y="198408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1"/>
          <p:cNvSpPr/>
          <p:nvPr/>
        </p:nvSpPr>
        <p:spPr>
          <a:xfrm rot="1175077">
            <a:off x="5136627" y="1916276"/>
            <a:ext cx="250598" cy="250598"/>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1"/>
          <p:cNvSpPr/>
          <p:nvPr/>
        </p:nvSpPr>
        <p:spPr>
          <a:xfrm rot="-1167316">
            <a:off x="5071449" y="2288932"/>
            <a:ext cx="250397" cy="250397"/>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1"/>
          <p:cNvSpPr/>
          <p:nvPr/>
        </p:nvSpPr>
        <p:spPr>
          <a:xfrm>
            <a:off x="5421975" y="212263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1"/>
          <p:cNvSpPr/>
          <p:nvPr/>
        </p:nvSpPr>
        <p:spPr>
          <a:xfrm>
            <a:off x="4730050" y="2366563"/>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1"/>
          <p:cNvSpPr/>
          <p:nvPr/>
        </p:nvSpPr>
        <p:spPr>
          <a:xfrm rot="1505492">
            <a:off x="5304443" y="2573894"/>
            <a:ext cx="250433" cy="250433"/>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1"/>
          <p:cNvSpPr/>
          <p:nvPr/>
        </p:nvSpPr>
        <p:spPr>
          <a:xfrm>
            <a:off x="4664813" y="285158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1"/>
          <p:cNvSpPr/>
          <p:nvPr/>
        </p:nvSpPr>
        <p:spPr>
          <a:xfrm rot="1175077">
            <a:off x="5034765" y="2783776"/>
            <a:ext cx="250598" cy="250598"/>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1"/>
          <p:cNvSpPr/>
          <p:nvPr/>
        </p:nvSpPr>
        <p:spPr>
          <a:xfrm rot="-1167316">
            <a:off x="4969587" y="3156432"/>
            <a:ext cx="250397" cy="250397"/>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1"/>
          <p:cNvSpPr/>
          <p:nvPr/>
        </p:nvSpPr>
        <p:spPr>
          <a:xfrm>
            <a:off x="5320113" y="299013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1"/>
          <p:cNvSpPr/>
          <p:nvPr/>
        </p:nvSpPr>
        <p:spPr>
          <a:xfrm>
            <a:off x="4628188" y="3234063"/>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1"/>
          <p:cNvSpPr/>
          <p:nvPr/>
        </p:nvSpPr>
        <p:spPr>
          <a:xfrm rot="1505492">
            <a:off x="5202580" y="3441394"/>
            <a:ext cx="250433" cy="250433"/>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1"/>
          <p:cNvSpPr/>
          <p:nvPr/>
        </p:nvSpPr>
        <p:spPr>
          <a:xfrm>
            <a:off x="4834463" y="358358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1"/>
          <p:cNvSpPr/>
          <p:nvPr/>
        </p:nvSpPr>
        <p:spPr>
          <a:xfrm rot="1175077">
            <a:off x="5605365" y="3312026"/>
            <a:ext cx="250598" cy="250598"/>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1"/>
          <p:cNvSpPr/>
          <p:nvPr/>
        </p:nvSpPr>
        <p:spPr>
          <a:xfrm rot="-1167316">
            <a:off x="5202612" y="3892182"/>
            <a:ext cx="250397" cy="250397"/>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1"/>
          <p:cNvSpPr/>
          <p:nvPr/>
        </p:nvSpPr>
        <p:spPr>
          <a:xfrm>
            <a:off x="5570613" y="3733113"/>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1"/>
          <p:cNvSpPr/>
          <p:nvPr/>
        </p:nvSpPr>
        <p:spPr>
          <a:xfrm>
            <a:off x="4730038" y="3976288"/>
            <a:ext cx="250500" cy="250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1"/>
          <p:cNvSpPr/>
          <p:nvPr/>
        </p:nvSpPr>
        <p:spPr>
          <a:xfrm rot="1505492">
            <a:off x="5076730" y="4342944"/>
            <a:ext cx="250433" cy="250433"/>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9" name="Shape 1139"/>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3" name="Shape 1143"/>
        <p:cNvGrpSpPr/>
        <p:nvPr/>
      </p:nvGrpSpPr>
      <p:grpSpPr>
        <a:xfrm>
          <a:off x="0" y="0"/>
          <a:ext cx="0" cy="0"/>
          <a:chOff x="0" y="0"/>
          <a:chExt cx="0" cy="0"/>
        </a:xfrm>
      </p:grpSpPr>
      <p:sp>
        <p:nvSpPr>
          <p:cNvPr id="1144" name="Google Shape;1144;p14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1 - Activity</a:t>
            </a:r>
            <a:endParaRPr>
              <a:solidFill>
                <a:srgbClr val="FFFFFF"/>
              </a:solidFill>
            </a:endParaRPr>
          </a:p>
        </p:txBody>
      </p:sp>
      <p:grpSp>
        <p:nvGrpSpPr>
          <p:cNvPr id="1145" name="Google Shape;1145;p143"/>
          <p:cNvGrpSpPr/>
          <p:nvPr/>
        </p:nvGrpSpPr>
        <p:grpSpPr>
          <a:xfrm>
            <a:off x="2554983" y="445725"/>
            <a:ext cx="3129600" cy="4697775"/>
            <a:chOff x="2673683" y="478700"/>
            <a:chExt cx="3129600" cy="4697775"/>
          </a:xfrm>
        </p:grpSpPr>
        <p:sp>
          <p:nvSpPr>
            <p:cNvPr id="1146" name="Google Shape;1146;p143"/>
            <p:cNvSpPr/>
            <p:nvPr/>
          </p:nvSpPr>
          <p:spPr>
            <a:xfrm rot="-5400438">
              <a:off x="3061283" y="2434625"/>
              <a:ext cx="2354400" cy="3129300"/>
            </a:xfrm>
            <a:prstGeom prst="flowChartDelay">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3"/>
            <p:cNvSpPr/>
            <p:nvPr/>
          </p:nvSpPr>
          <p:spPr>
            <a:xfrm>
              <a:off x="2909800" y="478700"/>
              <a:ext cx="2657100" cy="26571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3"/>
            <p:cNvSpPr/>
            <p:nvPr/>
          </p:nvSpPr>
          <p:spPr>
            <a:xfrm rot="716313">
              <a:off x="4261378" y="3560913"/>
              <a:ext cx="1206599" cy="636573"/>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Alfa Slab One"/>
                  <a:ea typeface="Alfa Slab One"/>
                  <a:cs typeface="Alfa Slab One"/>
                  <a:sym typeface="Alfa Slab One"/>
                </a:rPr>
                <a:t>Chief Technology Advisor</a:t>
              </a:r>
              <a:endParaRPr sz="1200">
                <a:latin typeface="Alfa Slab One"/>
                <a:ea typeface="Alfa Slab One"/>
                <a:cs typeface="Alfa Slab One"/>
                <a:sym typeface="Alfa Slab One"/>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14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154" name="Google Shape;1154;p144"/>
          <p:cNvSpPr txBox="1"/>
          <p:nvPr/>
        </p:nvSpPr>
        <p:spPr>
          <a:xfrm>
            <a:off x="2033250" y="659450"/>
            <a:ext cx="5077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Project Guide</a:t>
            </a:r>
            <a:r>
              <a:rPr b="1" lang="en" sz="3000">
                <a:latin typeface="Proxima Nova"/>
                <a:ea typeface="Proxima Nova"/>
                <a:cs typeface="Proxima Nova"/>
                <a:sym typeface="Proxima Nova"/>
              </a:rPr>
              <a:t>:</a:t>
            </a:r>
            <a:endParaRPr b="1" sz="3000">
              <a:latin typeface="Proxima Nova"/>
              <a:ea typeface="Proxima Nova"/>
              <a:cs typeface="Proxima Nova"/>
              <a:sym typeface="Proxima Nova"/>
            </a:endParaRPr>
          </a:p>
        </p:txBody>
      </p:sp>
      <p:pic>
        <p:nvPicPr>
          <p:cNvPr id="1155" name="Google Shape;1155;p144"/>
          <p:cNvPicPr preferRelativeResize="0"/>
          <p:nvPr/>
        </p:nvPicPr>
        <p:blipFill>
          <a:blip r:embed="rId4">
            <a:alphaModFix/>
          </a:blip>
          <a:stretch>
            <a:fillRect/>
          </a:stretch>
        </p:blipFill>
        <p:spPr>
          <a:xfrm>
            <a:off x="2747113" y="1691750"/>
            <a:ext cx="3649781" cy="3453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p14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161" name="Google Shape;1161;p145"/>
          <p:cNvSpPr txBox="1"/>
          <p:nvPr/>
        </p:nvSpPr>
        <p:spPr>
          <a:xfrm>
            <a:off x="2033250" y="659450"/>
            <a:ext cx="5077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Options:</a:t>
            </a:r>
            <a:endParaRPr b="1" sz="3000">
              <a:latin typeface="Proxima Nova"/>
              <a:ea typeface="Proxima Nova"/>
              <a:cs typeface="Proxima Nova"/>
              <a:sym typeface="Proxima Nova"/>
            </a:endParaRPr>
          </a:p>
        </p:txBody>
      </p:sp>
      <p:sp>
        <p:nvSpPr>
          <p:cNvPr id="1162" name="Google Shape;1162;p145"/>
          <p:cNvSpPr txBox="1"/>
          <p:nvPr/>
        </p:nvSpPr>
        <p:spPr>
          <a:xfrm>
            <a:off x="255288"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Net Neutrality</a:t>
            </a:r>
            <a:endParaRPr sz="2400">
              <a:latin typeface="Proxima Nova"/>
              <a:ea typeface="Proxima Nova"/>
              <a:cs typeface="Proxima Nova"/>
              <a:sym typeface="Proxima Nova"/>
            </a:endParaRPr>
          </a:p>
        </p:txBody>
      </p:sp>
      <p:sp>
        <p:nvSpPr>
          <p:cNvPr id="1163" name="Google Shape;1163;p145"/>
          <p:cNvSpPr txBox="1"/>
          <p:nvPr/>
        </p:nvSpPr>
        <p:spPr>
          <a:xfrm>
            <a:off x="3065163"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Internet Censorship</a:t>
            </a:r>
            <a:endParaRPr sz="2400">
              <a:latin typeface="Proxima Nova"/>
              <a:ea typeface="Proxima Nova"/>
              <a:cs typeface="Proxima Nova"/>
              <a:sym typeface="Proxima Nova"/>
            </a:endParaRPr>
          </a:p>
        </p:txBody>
      </p:sp>
      <p:pic>
        <p:nvPicPr>
          <p:cNvPr id="1164" name="Google Shape;1164;p145"/>
          <p:cNvPicPr preferRelativeResize="0"/>
          <p:nvPr/>
        </p:nvPicPr>
        <p:blipFill>
          <a:blip r:embed="rId4">
            <a:alphaModFix/>
          </a:blip>
          <a:stretch>
            <a:fillRect/>
          </a:stretch>
        </p:blipFill>
        <p:spPr>
          <a:xfrm>
            <a:off x="2991188" y="2151000"/>
            <a:ext cx="3023184" cy="1761949"/>
          </a:xfrm>
          <a:prstGeom prst="rect">
            <a:avLst/>
          </a:prstGeom>
          <a:noFill/>
          <a:ln>
            <a:noFill/>
          </a:ln>
        </p:spPr>
      </p:pic>
      <p:sp>
        <p:nvSpPr>
          <p:cNvPr id="1165" name="Google Shape;1165;p145"/>
          <p:cNvSpPr txBox="1"/>
          <p:nvPr/>
        </p:nvSpPr>
        <p:spPr>
          <a:xfrm>
            <a:off x="6013513"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The Digital Divide</a:t>
            </a:r>
            <a:endParaRPr sz="2400">
              <a:latin typeface="Proxima Nova"/>
              <a:ea typeface="Proxima Nova"/>
              <a:cs typeface="Proxima Nova"/>
              <a:sym typeface="Proxima Nova"/>
            </a:endParaRPr>
          </a:p>
        </p:txBody>
      </p:sp>
      <p:pic>
        <p:nvPicPr>
          <p:cNvPr id="1166" name="Google Shape;1166;p145"/>
          <p:cNvPicPr preferRelativeResize="0"/>
          <p:nvPr/>
        </p:nvPicPr>
        <p:blipFill>
          <a:blip r:embed="rId5">
            <a:alphaModFix/>
          </a:blip>
          <a:stretch>
            <a:fillRect/>
          </a:stretch>
        </p:blipFill>
        <p:spPr>
          <a:xfrm>
            <a:off x="3754650" y="2323750"/>
            <a:ext cx="1409949" cy="1228200"/>
          </a:xfrm>
          <a:prstGeom prst="rect">
            <a:avLst/>
          </a:prstGeom>
          <a:noFill/>
          <a:ln>
            <a:noFill/>
          </a:ln>
        </p:spPr>
      </p:pic>
      <p:pic>
        <p:nvPicPr>
          <p:cNvPr id="1167" name="Google Shape;1167;p145"/>
          <p:cNvPicPr preferRelativeResize="0"/>
          <p:nvPr/>
        </p:nvPicPr>
        <p:blipFill>
          <a:blip r:embed="rId6">
            <a:alphaModFix/>
          </a:blip>
          <a:stretch>
            <a:fillRect/>
          </a:stretch>
        </p:blipFill>
        <p:spPr>
          <a:xfrm>
            <a:off x="545750" y="2360672"/>
            <a:ext cx="2294301" cy="1154351"/>
          </a:xfrm>
          <a:prstGeom prst="rect">
            <a:avLst/>
          </a:prstGeom>
          <a:noFill/>
          <a:ln>
            <a:noFill/>
          </a:ln>
        </p:spPr>
      </p:pic>
      <p:pic>
        <p:nvPicPr>
          <p:cNvPr id="1168" name="Google Shape;1168;p145"/>
          <p:cNvPicPr preferRelativeResize="0"/>
          <p:nvPr/>
        </p:nvPicPr>
        <p:blipFill>
          <a:blip r:embed="rId7">
            <a:alphaModFix/>
          </a:blip>
          <a:stretch>
            <a:fillRect/>
          </a:stretch>
        </p:blipFill>
        <p:spPr>
          <a:xfrm>
            <a:off x="6531600" y="2073900"/>
            <a:ext cx="1839050" cy="18390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2" name="Shape 1172"/>
        <p:cNvGrpSpPr/>
        <p:nvPr/>
      </p:nvGrpSpPr>
      <p:grpSpPr>
        <a:xfrm>
          <a:off x="0" y="0"/>
          <a:ext cx="0" cy="0"/>
          <a:chOff x="0" y="0"/>
          <a:chExt cx="0" cy="0"/>
        </a:xfrm>
      </p:grpSpPr>
      <p:sp>
        <p:nvSpPr>
          <p:cNvPr id="1173" name="Google Shape;1173;p14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174" name="Google Shape;1174;p146"/>
          <p:cNvSpPr txBox="1"/>
          <p:nvPr/>
        </p:nvSpPr>
        <p:spPr>
          <a:xfrm>
            <a:off x="2033250" y="659450"/>
            <a:ext cx="5077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1: Choose!</a:t>
            </a:r>
            <a:endParaRPr b="1" sz="3000">
              <a:latin typeface="Proxima Nova"/>
              <a:ea typeface="Proxima Nova"/>
              <a:cs typeface="Proxima Nova"/>
              <a:sym typeface="Proxima Nova"/>
            </a:endParaRPr>
          </a:p>
        </p:txBody>
      </p:sp>
      <p:sp>
        <p:nvSpPr>
          <p:cNvPr id="1175" name="Google Shape;1175;p146"/>
          <p:cNvSpPr txBox="1"/>
          <p:nvPr/>
        </p:nvSpPr>
        <p:spPr>
          <a:xfrm>
            <a:off x="255288"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Net Neutrality</a:t>
            </a:r>
            <a:endParaRPr sz="2400">
              <a:latin typeface="Proxima Nova"/>
              <a:ea typeface="Proxima Nova"/>
              <a:cs typeface="Proxima Nova"/>
              <a:sym typeface="Proxima Nova"/>
            </a:endParaRPr>
          </a:p>
        </p:txBody>
      </p:sp>
      <p:sp>
        <p:nvSpPr>
          <p:cNvPr id="1176" name="Google Shape;1176;p146"/>
          <p:cNvSpPr txBox="1"/>
          <p:nvPr/>
        </p:nvSpPr>
        <p:spPr>
          <a:xfrm>
            <a:off x="3065163"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Internet Censorship</a:t>
            </a:r>
            <a:endParaRPr sz="2400">
              <a:latin typeface="Proxima Nova"/>
              <a:ea typeface="Proxima Nova"/>
              <a:cs typeface="Proxima Nova"/>
              <a:sym typeface="Proxima Nova"/>
            </a:endParaRPr>
          </a:p>
        </p:txBody>
      </p:sp>
      <p:pic>
        <p:nvPicPr>
          <p:cNvPr id="1177" name="Google Shape;1177;p146"/>
          <p:cNvPicPr preferRelativeResize="0"/>
          <p:nvPr/>
        </p:nvPicPr>
        <p:blipFill>
          <a:blip r:embed="rId4">
            <a:alphaModFix/>
          </a:blip>
          <a:stretch>
            <a:fillRect/>
          </a:stretch>
        </p:blipFill>
        <p:spPr>
          <a:xfrm>
            <a:off x="2991188" y="2151000"/>
            <a:ext cx="3023184" cy="1761949"/>
          </a:xfrm>
          <a:prstGeom prst="rect">
            <a:avLst/>
          </a:prstGeom>
          <a:noFill/>
          <a:ln>
            <a:noFill/>
          </a:ln>
        </p:spPr>
      </p:pic>
      <p:sp>
        <p:nvSpPr>
          <p:cNvPr id="1178" name="Google Shape;1178;p146"/>
          <p:cNvSpPr txBox="1"/>
          <p:nvPr/>
        </p:nvSpPr>
        <p:spPr>
          <a:xfrm>
            <a:off x="6013513"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The Digital Divide</a:t>
            </a:r>
            <a:endParaRPr sz="2400">
              <a:latin typeface="Proxima Nova"/>
              <a:ea typeface="Proxima Nova"/>
              <a:cs typeface="Proxima Nova"/>
              <a:sym typeface="Proxima Nova"/>
            </a:endParaRPr>
          </a:p>
        </p:txBody>
      </p:sp>
      <p:pic>
        <p:nvPicPr>
          <p:cNvPr id="1179" name="Google Shape;1179;p146"/>
          <p:cNvPicPr preferRelativeResize="0"/>
          <p:nvPr/>
        </p:nvPicPr>
        <p:blipFill>
          <a:blip r:embed="rId5">
            <a:alphaModFix/>
          </a:blip>
          <a:stretch>
            <a:fillRect/>
          </a:stretch>
        </p:blipFill>
        <p:spPr>
          <a:xfrm>
            <a:off x="3754650" y="2323750"/>
            <a:ext cx="1409949" cy="1228200"/>
          </a:xfrm>
          <a:prstGeom prst="rect">
            <a:avLst/>
          </a:prstGeom>
          <a:noFill/>
          <a:ln>
            <a:noFill/>
          </a:ln>
        </p:spPr>
      </p:pic>
      <p:pic>
        <p:nvPicPr>
          <p:cNvPr id="1180" name="Google Shape;1180;p146"/>
          <p:cNvPicPr preferRelativeResize="0"/>
          <p:nvPr/>
        </p:nvPicPr>
        <p:blipFill>
          <a:blip r:embed="rId6">
            <a:alphaModFix/>
          </a:blip>
          <a:stretch>
            <a:fillRect/>
          </a:stretch>
        </p:blipFill>
        <p:spPr>
          <a:xfrm>
            <a:off x="545750" y="2360672"/>
            <a:ext cx="2294301" cy="1154351"/>
          </a:xfrm>
          <a:prstGeom prst="rect">
            <a:avLst/>
          </a:prstGeom>
          <a:noFill/>
          <a:ln>
            <a:noFill/>
          </a:ln>
        </p:spPr>
      </p:pic>
      <p:pic>
        <p:nvPicPr>
          <p:cNvPr id="1181" name="Google Shape;1181;p146"/>
          <p:cNvPicPr preferRelativeResize="0"/>
          <p:nvPr/>
        </p:nvPicPr>
        <p:blipFill>
          <a:blip r:embed="rId7">
            <a:alphaModFix/>
          </a:blip>
          <a:stretch>
            <a:fillRect/>
          </a:stretch>
        </p:blipFill>
        <p:spPr>
          <a:xfrm>
            <a:off x="6531600" y="2073900"/>
            <a:ext cx="1839050" cy="1839050"/>
          </a:xfrm>
          <a:prstGeom prst="rect">
            <a:avLst/>
          </a:prstGeom>
          <a:noFill/>
          <a:ln>
            <a:noFill/>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1182" name="Google Shape;1182;p146" title="Timer 3m">
            <a:hlinkClick r:id="rId8"/>
          </p:cNvPr>
          <p:cNvPicPr preferRelativeResize="0"/>
          <p:nvPr/>
        </p:nvPicPr>
        <p:blipFill>
          <a:blip r:embed="rId9">
            <a:alphaModFix/>
          </a:blip>
          <a:stretch>
            <a:fillRect/>
          </a:stretch>
        </p:blipFill>
        <p:spPr>
          <a:xfrm>
            <a:off x="7384875" y="493424"/>
            <a:ext cx="1409950" cy="105745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6" name="Shape 1186"/>
        <p:cNvGrpSpPr/>
        <p:nvPr/>
      </p:nvGrpSpPr>
      <p:grpSpPr>
        <a:xfrm>
          <a:off x="0" y="0"/>
          <a:ext cx="0" cy="0"/>
          <a:chOff x="0" y="0"/>
          <a:chExt cx="0" cy="0"/>
        </a:xfrm>
      </p:grpSpPr>
      <p:sp>
        <p:nvSpPr>
          <p:cNvPr id="1187" name="Google Shape;1187;p14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188" name="Google Shape;1188;p147"/>
          <p:cNvSpPr txBox="1"/>
          <p:nvPr/>
        </p:nvSpPr>
        <p:spPr>
          <a:xfrm>
            <a:off x="2033250" y="659450"/>
            <a:ext cx="50775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2: Review the One-Pager and Rubric</a:t>
            </a:r>
            <a:endParaRPr b="1" sz="3000">
              <a:latin typeface="Proxima Nova"/>
              <a:ea typeface="Proxima Nova"/>
              <a:cs typeface="Proxima Nova"/>
              <a:sym typeface="Proxima Nova"/>
            </a:endParaRPr>
          </a:p>
        </p:txBody>
      </p:sp>
      <p:pic>
        <p:nvPicPr>
          <p:cNvPr id="1189" name="Google Shape;1189;p147"/>
          <p:cNvPicPr preferRelativeResize="0"/>
          <p:nvPr/>
        </p:nvPicPr>
        <p:blipFill>
          <a:blip r:embed="rId4">
            <a:alphaModFix/>
          </a:blip>
          <a:stretch>
            <a:fillRect/>
          </a:stretch>
        </p:blipFill>
        <p:spPr>
          <a:xfrm>
            <a:off x="928900" y="2015125"/>
            <a:ext cx="3348575" cy="3128374"/>
          </a:xfrm>
          <a:prstGeom prst="rect">
            <a:avLst/>
          </a:prstGeom>
          <a:noFill/>
          <a:ln cap="flat" cmpd="sng" w="9525">
            <a:solidFill>
              <a:schemeClr val="dk2"/>
            </a:solidFill>
            <a:prstDash val="solid"/>
            <a:round/>
            <a:headEnd len="sm" w="sm" type="none"/>
            <a:tailEnd len="sm" w="sm" type="none"/>
          </a:ln>
        </p:spPr>
      </p:pic>
      <p:pic>
        <p:nvPicPr>
          <p:cNvPr id="1190" name="Google Shape;1190;p147"/>
          <p:cNvPicPr preferRelativeResize="0"/>
          <p:nvPr/>
        </p:nvPicPr>
        <p:blipFill>
          <a:blip r:embed="rId5">
            <a:alphaModFix/>
          </a:blip>
          <a:stretch>
            <a:fillRect/>
          </a:stretch>
        </p:blipFill>
        <p:spPr>
          <a:xfrm>
            <a:off x="5095875" y="2015125"/>
            <a:ext cx="2828425" cy="3098550"/>
          </a:xfrm>
          <a:prstGeom prst="rect">
            <a:avLst/>
          </a:prstGeom>
          <a:noFill/>
          <a:ln>
            <a:noFill/>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1191" name="Google Shape;1191;p147" title="Timer 3m">
            <a:hlinkClick r:id="rId6"/>
          </p:cNvPr>
          <p:cNvPicPr preferRelativeResize="0"/>
          <p:nvPr/>
        </p:nvPicPr>
        <p:blipFill>
          <a:blip r:embed="rId7">
            <a:alphaModFix/>
          </a:blip>
          <a:stretch>
            <a:fillRect/>
          </a:stretch>
        </p:blipFill>
        <p:spPr>
          <a:xfrm>
            <a:off x="7498150" y="493424"/>
            <a:ext cx="1409950" cy="1057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70" name="Google Shape;270;p49"/>
          <p:cNvGrpSpPr/>
          <p:nvPr/>
        </p:nvGrpSpPr>
        <p:grpSpPr>
          <a:xfrm>
            <a:off x="8318125" y="86900"/>
            <a:ext cx="747550" cy="183300"/>
            <a:chOff x="7547375" y="86900"/>
            <a:chExt cx="747550" cy="183300"/>
          </a:xfrm>
        </p:grpSpPr>
        <p:sp>
          <p:nvSpPr>
            <p:cNvPr id="271" name="Google Shape;271;p49"/>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9"/>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9"/>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49"/>
          <p:cNvSpPr txBox="1"/>
          <p:nvPr/>
        </p:nvSpPr>
        <p:spPr>
          <a:xfrm>
            <a:off x="6483050" y="1713525"/>
            <a:ext cx="2495400" cy="9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Teacher Demo</a:t>
            </a:r>
            <a:endParaRPr sz="3000">
              <a:latin typeface="Proxima Nova"/>
              <a:ea typeface="Proxima Nova"/>
              <a:cs typeface="Proxima Nova"/>
              <a:sym typeface="Proxima Nova"/>
            </a:endParaRPr>
          </a:p>
        </p:txBody>
      </p:sp>
      <p:pic>
        <p:nvPicPr>
          <p:cNvPr id="275" name="Google Shape;275;p49"/>
          <p:cNvPicPr preferRelativeResize="0"/>
          <p:nvPr/>
        </p:nvPicPr>
        <p:blipFill>
          <a:blip r:embed="rId4">
            <a:alphaModFix/>
          </a:blip>
          <a:stretch>
            <a:fillRect/>
          </a:stretch>
        </p:blipFill>
        <p:spPr>
          <a:xfrm>
            <a:off x="113700" y="973375"/>
            <a:ext cx="6287125" cy="33228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5" name="Shape 1195"/>
        <p:cNvGrpSpPr/>
        <p:nvPr/>
      </p:nvGrpSpPr>
      <p:grpSpPr>
        <a:xfrm>
          <a:off x="0" y="0"/>
          <a:ext cx="0" cy="0"/>
          <a:chOff x="0" y="0"/>
          <a:chExt cx="0" cy="0"/>
        </a:xfrm>
      </p:grpSpPr>
      <p:sp>
        <p:nvSpPr>
          <p:cNvPr id="1196" name="Google Shape;1196;p14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197" name="Google Shape;1197;p148"/>
          <p:cNvSpPr txBox="1"/>
          <p:nvPr/>
        </p:nvSpPr>
        <p:spPr>
          <a:xfrm>
            <a:off x="1615800" y="646050"/>
            <a:ext cx="5912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3: Review the Concept Bank</a:t>
            </a:r>
            <a:endParaRPr b="1" sz="3000">
              <a:latin typeface="Proxima Nova"/>
              <a:ea typeface="Proxima Nova"/>
              <a:cs typeface="Proxima Nova"/>
              <a:sym typeface="Proxima Nova"/>
            </a:endParaRPr>
          </a:p>
        </p:txBody>
      </p:sp>
      <p:pic>
        <p:nvPicPr>
          <p:cNvPr id="1198" name="Google Shape;1198;p148"/>
          <p:cNvPicPr preferRelativeResize="0"/>
          <p:nvPr/>
        </p:nvPicPr>
        <p:blipFill>
          <a:blip r:embed="rId4">
            <a:alphaModFix/>
          </a:blip>
          <a:stretch>
            <a:fillRect/>
          </a:stretch>
        </p:blipFill>
        <p:spPr>
          <a:xfrm>
            <a:off x="1143000" y="2365550"/>
            <a:ext cx="6858000" cy="1190625"/>
          </a:xfrm>
          <a:prstGeom prst="rect">
            <a:avLst/>
          </a:prstGeom>
          <a:noFill/>
          <a:ln>
            <a:noFill/>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1199" name="Google Shape;1199;p148" title="Timer 3m">
            <a:hlinkClick r:id="rId5"/>
          </p:cNvPr>
          <p:cNvPicPr preferRelativeResize="0"/>
          <p:nvPr/>
        </p:nvPicPr>
        <p:blipFill>
          <a:blip r:embed="rId6">
            <a:alphaModFix/>
          </a:blip>
          <a:stretch>
            <a:fillRect/>
          </a:stretch>
        </p:blipFill>
        <p:spPr>
          <a:xfrm>
            <a:off x="7734050" y="352549"/>
            <a:ext cx="1409950" cy="10574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3" name="Shape 1203"/>
        <p:cNvGrpSpPr/>
        <p:nvPr/>
      </p:nvGrpSpPr>
      <p:grpSpPr>
        <a:xfrm>
          <a:off x="0" y="0"/>
          <a:ext cx="0" cy="0"/>
          <a:chOff x="0" y="0"/>
          <a:chExt cx="0" cy="0"/>
        </a:xfrm>
      </p:grpSpPr>
      <p:sp>
        <p:nvSpPr>
          <p:cNvPr id="1204" name="Google Shape;1204;p14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Unit 2 Lesson 7 Day 1 - Activity</a:t>
            </a:r>
            <a:endParaRPr>
              <a:solidFill>
                <a:srgbClr val="FFFFFF"/>
              </a:solidFill>
            </a:endParaRPr>
          </a:p>
        </p:txBody>
      </p:sp>
      <p:sp>
        <p:nvSpPr>
          <p:cNvPr id="1205" name="Google Shape;1205;p149"/>
          <p:cNvSpPr txBox="1"/>
          <p:nvPr/>
        </p:nvSpPr>
        <p:spPr>
          <a:xfrm>
            <a:off x="1615800" y="646050"/>
            <a:ext cx="5912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4: Review Your Sources</a:t>
            </a:r>
            <a:endParaRPr b="1" sz="3000">
              <a:latin typeface="Proxima Nova"/>
              <a:ea typeface="Proxima Nova"/>
              <a:cs typeface="Proxima Nova"/>
              <a:sym typeface="Proxima Nova"/>
            </a:endParaRPr>
          </a:p>
        </p:txBody>
      </p:sp>
      <p:pic>
        <p:nvPicPr>
          <p:cNvPr id="1206" name="Google Shape;1206;p149"/>
          <p:cNvPicPr preferRelativeResize="0"/>
          <p:nvPr/>
        </p:nvPicPr>
        <p:blipFill>
          <a:blip r:embed="rId4">
            <a:alphaModFix/>
          </a:blip>
          <a:stretch>
            <a:fillRect/>
          </a:stretch>
        </p:blipFill>
        <p:spPr>
          <a:xfrm>
            <a:off x="2061000" y="1597475"/>
            <a:ext cx="5022009" cy="3467250"/>
          </a:xfrm>
          <a:prstGeom prst="rect">
            <a:avLst/>
          </a:prstGeom>
          <a:noFill/>
          <a:ln>
            <a:noFill/>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1207" name="Google Shape;1207;p149" title="Timer 20m">
            <a:hlinkClick r:id="rId5"/>
          </p:cNvPr>
          <p:cNvPicPr preferRelativeResize="0"/>
          <p:nvPr/>
        </p:nvPicPr>
        <p:blipFill>
          <a:blip r:embed="rId6">
            <a:alphaModFix/>
          </a:blip>
          <a:stretch>
            <a:fillRect/>
          </a:stretch>
        </p:blipFill>
        <p:spPr>
          <a:xfrm>
            <a:off x="7528200" y="352550"/>
            <a:ext cx="1615800" cy="1211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1" name="Shape 1211"/>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5" name="Shape 1215"/>
        <p:cNvGrpSpPr/>
        <p:nvPr/>
      </p:nvGrpSpPr>
      <p:grpSpPr>
        <a:xfrm>
          <a:off x="0" y="0"/>
          <a:ext cx="0" cy="0"/>
          <a:chOff x="0" y="0"/>
          <a:chExt cx="0" cy="0"/>
        </a:xfrm>
      </p:grpSpPr>
      <p:sp>
        <p:nvSpPr>
          <p:cNvPr id="1216" name="Google Shape;1216;p15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1 - Wrap Up</a:t>
            </a:r>
            <a:endParaRPr>
              <a:solidFill>
                <a:srgbClr val="FFFFFF"/>
              </a:solidFill>
            </a:endParaRPr>
          </a:p>
        </p:txBody>
      </p:sp>
      <p:sp>
        <p:nvSpPr>
          <p:cNvPr id="1217" name="Google Shape;1217;p151"/>
          <p:cNvSpPr txBox="1"/>
          <p:nvPr/>
        </p:nvSpPr>
        <p:spPr>
          <a:xfrm>
            <a:off x="3320550" y="940925"/>
            <a:ext cx="5319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Digital Divide - </a:t>
            </a:r>
            <a:r>
              <a:rPr lang="en" sz="2000">
                <a:latin typeface="Proxima Nova"/>
                <a:ea typeface="Proxima Nova"/>
                <a:cs typeface="Proxima Nova"/>
                <a:sym typeface="Proxima Nova"/>
              </a:rPr>
              <a:t>differing access to computing devices and the Internet, based on socioeconomic, geographic, or demographic characteristics.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Can affect both individual and groups.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Raises ethical concerns of equity, access, and influence globally and locally.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Affected by the actions of individuals, organizations, and governments. </a:t>
            </a:r>
            <a:endParaRPr sz="2000">
              <a:latin typeface="Proxima Nova"/>
              <a:ea typeface="Proxima Nova"/>
              <a:cs typeface="Proxima Nova"/>
              <a:sym typeface="Proxima Nova"/>
            </a:endParaRPr>
          </a:p>
        </p:txBody>
      </p:sp>
      <p:pic>
        <p:nvPicPr>
          <p:cNvPr id="1218" name="Google Shape;1218;p151"/>
          <p:cNvPicPr preferRelativeResize="0"/>
          <p:nvPr/>
        </p:nvPicPr>
        <p:blipFill>
          <a:blip r:embed="rId4">
            <a:alphaModFix/>
          </a:blip>
          <a:stretch>
            <a:fillRect/>
          </a:stretch>
        </p:blipFill>
        <p:spPr>
          <a:xfrm>
            <a:off x="820838" y="2802700"/>
            <a:ext cx="451449" cy="470198"/>
          </a:xfrm>
          <a:prstGeom prst="rect">
            <a:avLst/>
          </a:prstGeom>
          <a:noFill/>
          <a:ln>
            <a:noFill/>
          </a:ln>
        </p:spPr>
      </p:pic>
      <p:pic>
        <p:nvPicPr>
          <p:cNvPr id="1219" name="Google Shape;1219;p151"/>
          <p:cNvPicPr preferRelativeResize="0"/>
          <p:nvPr/>
        </p:nvPicPr>
        <p:blipFill>
          <a:blip r:embed="rId4">
            <a:alphaModFix/>
          </a:blip>
          <a:stretch>
            <a:fillRect/>
          </a:stretch>
        </p:blipFill>
        <p:spPr>
          <a:xfrm>
            <a:off x="2444300" y="2802700"/>
            <a:ext cx="451449" cy="470198"/>
          </a:xfrm>
          <a:prstGeom prst="rect">
            <a:avLst/>
          </a:prstGeom>
          <a:noFill/>
          <a:ln>
            <a:noFill/>
          </a:ln>
        </p:spPr>
      </p:pic>
      <p:pic>
        <p:nvPicPr>
          <p:cNvPr id="1220" name="Google Shape;1220;p151"/>
          <p:cNvPicPr preferRelativeResize="0"/>
          <p:nvPr/>
        </p:nvPicPr>
        <p:blipFill>
          <a:blip r:embed="rId5">
            <a:alphaModFix/>
          </a:blip>
          <a:stretch>
            <a:fillRect/>
          </a:stretch>
        </p:blipFill>
        <p:spPr>
          <a:xfrm>
            <a:off x="439150" y="2268200"/>
            <a:ext cx="584330" cy="470200"/>
          </a:xfrm>
          <a:prstGeom prst="rect">
            <a:avLst/>
          </a:prstGeom>
          <a:noFill/>
          <a:ln>
            <a:noFill/>
          </a:ln>
        </p:spPr>
      </p:pic>
      <p:pic>
        <p:nvPicPr>
          <p:cNvPr id="1221" name="Google Shape;1221;p151"/>
          <p:cNvPicPr preferRelativeResize="0"/>
          <p:nvPr/>
        </p:nvPicPr>
        <p:blipFill>
          <a:blip r:embed="rId6">
            <a:alphaModFix/>
          </a:blip>
          <a:stretch>
            <a:fillRect/>
          </a:stretch>
        </p:blipFill>
        <p:spPr>
          <a:xfrm>
            <a:off x="1023471" y="2268200"/>
            <a:ext cx="332443" cy="470202"/>
          </a:xfrm>
          <a:prstGeom prst="rect">
            <a:avLst/>
          </a:prstGeom>
          <a:noFill/>
          <a:ln>
            <a:noFill/>
          </a:ln>
        </p:spPr>
      </p:pic>
      <p:pic>
        <p:nvPicPr>
          <p:cNvPr id="1222" name="Google Shape;1222;p151"/>
          <p:cNvPicPr preferRelativeResize="0"/>
          <p:nvPr/>
        </p:nvPicPr>
        <p:blipFill>
          <a:blip r:embed="rId7">
            <a:alphaModFix/>
          </a:blip>
          <a:stretch>
            <a:fillRect/>
          </a:stretch>
        </p:blipFill>
        <p:spPr>
          <a:xfrm flipH="1">
            <a:off x="1398800" y="2333138"/>
            <a:ext cx="193825" cy="340326"/>
          </a:xfrm>
          <a:prstGeom prst="rect">
            <a:avLst/>
          </a:prstGeom>
          <a:noFill/>
          <a:ln>
            <a:noFill/>
          </a:ln>
        </p:spPr>
      </p:pic>
      <p:pic>
        <p:nvPicPr>
          <p:cNvPr id="1223" name="Google Shape;1223;p151"/>
          <p:cNvPicPr preferRelativeResize="0"/>
          <p:nvPr/>
        </p:nvPicPr>
        <p:blipFill>
          <a:blip r:embed="rId7">
            <a:alphaModFix/>
          </a:blip>
          <a:stretch>
            <a:fillRect/>
          </a:stretch>
        </p:blipFill>
        <p:spPr>
          <a:xfrm flipH="1">
            <a:off x="2573113" y="2333138"/>
            <a:ext cx="193825" cy="340326"/>
          </a:xfrm>
          <a:prstGeom prst="rect">
            <a:avLst/>
          </a:prstGeom>
          <a:noFill/>
          <a:ln>
            <a:noFill/>
          </a:ln>
        </p:spPr>
      </p:pic>
      <p:pic>
        <p:nvPicPr>
          <p:cNvPr id="1224" name="Google Shape;1224;p151"/>
          <p:cNvPicPr preferRelativeResize="0"/>
          <p:nvPr/>
        </p:nvPicPr>
        <p:blipFill>
          <a:blip r:embed="rId8">
            <a:alphaModFix/>
          </a:blip>
          <a:stretch>
            <a:fillRect/>
          </a:stretch>
        </p:blipFill>
        <p:spPr>
          <a:xfrm>
            <a:off x="590250" y="1545100"/>
            <a:ext cx="912624" cy="658800"/>
          </a:xfrm>
          <a:prstGeom prst="rect">
            <a:avLst/>
          </a:prstGeom>
          <a:noFill/>
          <a:ln>
            <a:noFill/>
          </a:ln>
        </p:spPr>
      </p:pic>
      <p:pic>
        <p:nvPicPr>
          <p:cNvPr id="1225" name="Google Shape;1225;p151"/>
          <p:cNvPicPr preferRelativeResize="0"/>
          <p:nvPr/>
        </p:nvPicPr>
        <p:blipFill>
          <a:blip r:embed="rId9">
            <a:alphaModFix/>
          </a:blip>
          <a:stretch>
            <a:fillRect/>
          </a:stretch>
        </p:blipFill>
        <p:spPr>
          <a:xfrm>
            <a:off x="2503800" y="1967098"/>
            <a:ext cx="332451" cy="23682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9" name="Shape 1229"/>
        <p:cNvGrpSpPr/>
        <p:nvPr/>
      </p:nvGrpSpPr>
      <p:grpSpPr>
        <a:xfrm>
          <a:off x="0" y="0"/>
          <a:ext cx="0" cy="0"/>
          <a:chOff x="0" y="0"/>
          <a:chExt cx="0" cy="0"/>
        </a:xfrm>
      </p:grpSpPr>
      <p:sp>
        <p:nvSpPr>
          <p:cNvPr id="1230" name="Google Shape;1230;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 2 - Lesson 7</a:t>
            </a:r>
            <a:endParaRPr/>
          </a:p>
          <a:p>
            <a:pPr indent="0" lvl="0" marL="0" rtl="0" algn="ctr">
              <a:spcBef>
                <a:spcPts val="0"/>
              </a:spcBef>
              <a:spcAft>
                <a:spcPts val="0"/>
              </a:spcAft>
              <a:buNone/>
            </a:pPr>
            <a:r>
              <a:rPr lang="en"/>
              <a:t>Project - Internet Dilemmas </a:t>
            </a:r>
            <a:endParaRPr/>
          </a:p>
          <a:p>
            <a:pPr indent="0" lvl="0" marL="0" rtl="0" algn="ctr">
              <a:spcBef>
                <a:spcPts val="0"/>
              </a:spcBef>
              <a:spcAft>
                <a:spcPts val="0"/>
              </a:spcAft>
              <a:buNone/>
            </a:pPr>
            <a:r>
              <a:rPr lang="en"/>
              <a:t>Day 2</a:t>
            </a:r>
            <a:endParaRPr/>
          </a:p>
        </p:txBody>
      </p:sp>
      <p:grpSp>
        <p:nvGrpSpPr>
          <p:cNvPr id="1231" name="Google Shape;1231;p152"/>
          <p:cNvGrpSpPr/>
          <p:nvPr/>
        </p:nvGrpSpPr>
        <p:grpSpPr>
          <a:xfrm>
            <a:off x="3048838" y="4351325"/>
            <a:ext cx="3046325" cy="400200"/>
            <a:chOff x="3205775" y="4324050"/>
            <a:chExt cx="3046325" cy="400200"/>
          </a:xfrm>
        </p:grpSpPr>
        <p:pic>
          <p:nvPicPr>
            <p:cNvPr id="1232" name="Google Shape;1232;p152"/>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233" name="Google Shape;1233;p152"/>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Computer Science Principles</a:t>
              </a:r>
              <a:endParaRPr b="1">
                <a:solidFill>
                  <a:schemeClr val="lt1"/>
                </a:solidFill>
                <a:latin typeface="Proxima Nova"/>
                <a:ea typeface="Proxima Nova"/>
                <a:cs typeface="Proxima Nova"/>
                <a:sym typeface="Proxima Nova"/>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7" name="Shape 1237"/>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1" name="Shape 1241"/>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5" name="Shape 1245"/>
        <p:cNvGrpSpPr/>
        <p:nvPr/>
      </p:nvGrpSpPr>
      <p:grpSpPr>
        <a:xfrm>
          <a:off x="0" y="0"/>
          <a:ext cx="0" cy="0"/>
          <a:chOff x="0" y="0"/>
          <a:chExt cx="0" cy="0"/>
        </a:xfrm>
      </p:grpSpPr>
      <p:sp>
        <p:nvSpPr>
          <p:cNvPr id="1246" name="Google Shape;1246;p15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Activity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247" name="Google Shape;1247;p155"/>
          <p:cNvSpPr txBox="1"/>
          <p:nvPr/>
        </p:nvSpPr>
        <p:spPr>
          <a:xfrm>
            <a:off x="1204925" y="646050"/>
            <a:ext cx="6323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Internet Dilemma Policy One Pager</a:t>
            </a:r>
            <a:endParaRPr b="1" sz="3000">
              <a:latin typeface="Proxima Nova"/>
              <a:ea typeface="Proxima Nova"/>
              <a:cs typeface="Proxima Nova"/>
              <a:sym typeface="Proxima Nova"/>
            </a:endParaRPr>
          </a:p>
        </p:txBody>
      </p:sp>
      <p:pic>
        <p:nvPicPr>
          <p:cNvPr id="1248" name="Google Shape;1248;p155"/>
          <p:cNvPicPr preferRelativeResize="0"/>
          <p:nvPr/>
        </p:nvPicPr>
        <p:blipFill>
          <a:blip r:embed="rId4">
            <a:alphaModFix/>
          </a:blip>
          <a:stretch>
            <a:fillRect/>
          </a:stretch>
        </p:blipFill>
        <p:spPr>
          <a:xfrm>
            <a:off x="3140138" y="1462825"/>
            <a:ext cx="2863724" cy="3680675"/>
          </a:xfrm>
          <a:prstGeom prst="rect">
            <a:avLst/>
          </a:prstGeom>
          <a:noFill/>
          <a:ln cap="flat" cmpd="sng" w="9525">
            <a:solidFill>
              <a:schemeClr val="dk2"/>
            </a:solidFill>
            <a:prstDash val="solid"/>
            <a:round/>
            <a:headEnd len="sm" w="sm" type="none"/>
            <a:tailEnd len="sm" w="sm" type="none"/>
          </a:ln>
        </p:spPr>
      </p:pic>
      <p:sp>
        <p:nvSpPr>
          <p:cNvPr id="1249" name="Google Shape;1249;p155"/>
          <p:cNvSpPr txBox="1"/>
          <p:nvPr/>
        </p:nvSpPr>
        <p:spPr>
          <a:xfrm>
            <a:off x="6357100" y="2112650"/>
            <a:ext cx="2366100" cy="186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Don't forget to check the rubric as you work!</a:t>
            </a:r>
            <a:endParaRPr sz="1800">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1250" name="Google Shape;1250;p155" title="Timer 30m">
            <a:hlinkClick r:id="rId5"/>
          </p:cNvPr>
          <p:cNvPicPr preferRelativeResize="0"/>
          <p:nvPr/>
        </p:nvPicPr>
        <p:blipFill>
          <a:blip r:embed="rId6">
            <a:alphaModFix/>
          </a:blip>
          <a:stretch>
            <a:fillRect/>
          </a:stretch>
        </p:blipFill>
        <p:spPr>
          <a:xfrm>
            <a:off x="295700" y="2112650"/>
            <a:ext cx="2491193" cy="1868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4" name="Shape 1254"/>
        <p:cNvGrpSpPr/>
        <p:nvPr/>
      </p:nvGrpSpPr>
      <p:grpSpPr>
        <a:xfrm>
          <a:off x="0" y="0"/>
          <a:ext cx="0" cy="0"/>
          <a:chOff x="0" y="0"/>
          <a:chExt cx="0" cy="0"/>
        </a:xfrm>
      </p:grpSpPr>
      <p:sp>
        <p:nvSpPr>
          <p:cNvPr id="1255" name="Google Shape;1255;p15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Activity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256" name="Google Shape;1256;p156"/>
          <p:cNvSpPr txBox="1"/>
          <p:nvPr/>
        </p:nvSpPr>
        <p:spPr>
          <a:xfrm>
            <a:off x="1410300" y="666350"/>
            <a:ext cx="6323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Share Out</a:t>
            </a:r>
            <a:endParaRPr b="1" sz="3000">
              <a:latin typeface="Proxima Nova"/>
              <a:ea typeface="Proxima Nova"/>
              <a:cs typeface="Proxima Nova"/>
              <a:sym typeface="Proxima Nova"/>
            </a:endParaRPr>
          </a:p>
        </p:txBody>
      </p:sp>
      <p:sp>
        <p:nvSpPr>
          <p:cNvPr id="1257" name="Google Shape;1257;p156"/>
          <p:cNvSpPr txBox="1"/>
          <p:nvPr/>
        </p:nvSpPr>
        <p:spPr>
          <a:xfrm>
            <a:off x="3134388" y="166495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Net Neutrality</a:t>
            </a:r>
            <a:endParaRPr sz="2400">
              <a:latin typeface="Proxima Nova"/>
              <a:ea typeface="Proxima Nova"/>
              <a:cs typeface="Proxima Nova"/>
              <a:sym typeface="Proxima Nova"/>
            </a:endParaRPr>
          </a:p>
        </p:txBody>
      </p:sp>
      <p:pic>
        <p:nvPicPr>
          <p:cNvPr id="1258" name="Google Shape;1258;p156"/>
          <p:cNvPicPr preferRelativeResize="0"/>
          <p:nvPr/>
        </p:nvPicPr>
        <p:blipFill>
          <a:blip r:embed="rId4">
            <a:alphaModFix/>
          </a:blip>
          <a:stretch>
            <a:fillRect/>
          </a:stretch>
        </p:blipFill>
        <p:spPr>
          <a:xfrm>
            <a:off x="3424850" y="2528722"/>
            <a:ext cx="2294301" cy="115435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2" name="Shape 1262"/>
        <p:cNvGrpSpPr/>
        <p:nvPr/>
      </p:nvGrpSpPr>
      <p:grpSpPr>
        <a:xfrm>
          <a:off x="0" y="0"/>
          <a:ext cx="0" cy="0"/>
          <a:chOff x="0" y="0"/>
          <a:chExt cx="0" cy="0"/>
        </a:xfrm>
      </p:grpSpPr>
      <p:sp>
        <p:nvSpPr>
          <p:cNvPr id="1263" name="Google Shape;1263;p15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Activity</a:t>
            </a:r>
            <a:endParaRPr>
              <a:solidFill>
                <a:srgbClr val="FFFFFF"/>
              </a:solidFill>
            </a:endParaRPr>
          </a:p>
          <a:p>
            <a:pPr indent="0" lvl="0" marL="0" rtl="0" algn="l">
              <a:spcBef>
                <a:spcPts val="0"/>
              </a:spcBef>
              <a:spcAft>
                <a:spcPts val="0"/>
              </a:spcAft>
              <a:buNone/>
            </a:pPr>
            <a:r>
              <a:t/>
            </a:r>
            <a:endParaRPr b="1">
              <a:solidFill>
                <a:srgbClr val="FFFFFF"/>
              </a:solidFill>
            </a:endParaRPr>
          </a:p>
        </p:txBody>
      </p:sp>
      <p:sp>
        <p:nvSpPr>
          <p:cNvPr id="1264" name="Google Shape;1264;p157"/>
          <p:cNvSpPr txBox="1"/>
          <p:nvPr/>
        </p:nvSpPr>
        <p:spPr>
          <a:xfrm>
            <a:off x="1410300" y="666350"/>
            <a:ext cx="6323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Share Out</a:t>
            </a:r>
            <a:endParaRPr b="1" sz="3000">
              <a:latin typeface="Proxima Nova"/>
              <a:ea typeface="Proxima Nova"/>
              <a:cs typeface="Proxima Nova"/>
              <a:sym typeface="Proxima Nova"/>
            </a:endParaRPr>
          </a:p>
        </p:txBody>
      </p:sp>
      <p:sp>
        <p:nvSpPr>
          <p:cNvPr id="1265" name="Google Shape;1265;p157"/>
          <p:cNvSpPr txBox="1"/>
          <p:nvPr/>
        </p:nvSpPr>
        <p:spPr>
          <a:xfrm>
            <a:off x="3065163" y="149690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Internet Censorship</a:t>
            </a:r>
            <a:endParaRPr sz="2400">
              <a:latin typeface="Proxima Nova"/>
              <a:ea typeface="Proxima Nova"/>
              <a:cs typeface="Proxima Nova"/>
              <a:sym typeface="Proxima Nova"/>
            </a:endParaRPr>
          </a:p>
        </p:txBody>
      </p:sp>
      <p:pic>
        <p:nvPicPr>
          <p:cNvPr id="1266" name="Google Shape;1266;p157"/>
          <p:cNvPicPr preferRelativeResize="0"/>
          <p:nvPr/>
        </p:nvPicPr>
        <p:blipFill>
          <a:blip r:embed="rId4">
            <a:alphaModFix/>
          </a:blip>
          <a:stretch>
            <a:fillRect/>
          </a:stretch>
        </p:blipFill>
        <p:spPr>
          <a:xfrm>
            <a:off x="2991188" y="2151000"/>
            <a:ext cx="3023184" cy="1761949"/>
          </a:xfrm>
          <a:prstGeom prst="rect">
            <a:avLst/>
          </a:prstGeom>
          <a:noFill/>
          <a:ln>
            <a:noFill/>
          </a:ln>
        </p:spPr>
      </p:pic>
      <p:pic>
        <p:nvPicPr>
          <p:cNvPr id="1267" name="Google Shape;1267;p157"/>
          <p:cNvPicPr preferRelativeResize="0"/>
          <p:nvPr/>
        </p:nvPicPr>
        <p:blipFill>
          <a:blip r:embed="rId5">
            <a:alphaModFix/>
          </a:blip>
          <a:stretch>
            <a:fillRect/>
          </a:stretch>
        </p:blipFill>
        <p:spPr>
          <a:xfrm>
            <a:off x="3754650" y="2323750"/>
            <a:ext cx="1409949" cy="122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5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81" name="Google Shape;281;p50"/>
          <p:cNvGrpSpPr/>
          <p:nvPr/>
        </p:nvGrpSpPr>
        <p:grpSpPr>
          <a:xfrm>
            <a:off x="8318125" y="86900"/>
            <a:ext cx="747550" cy="183300"/>
            <a:chOff x="7547375" y="86900"/>
            <a:chExt cx="747550" cy="183300"/>
          </a:xfrm>
        </p:grpSpPr>
        <p:sp>
          <p:nvSpPr>
            <p:cNvPr id="282" name="Google Shape;282;p50"/>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0"/>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0"/>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50"/>
          <p:cNvSpPr txBox="1"/>
          <p:nvPr/>
        </p:nvSpPr>
        <p:spPr>
          <a:xfrm>
            <a:off x="445100" y="455800"/>
            <a:ext cx="8195700" cy="36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 </a:t>
            </a:r>
            <a:endParaRPr b="1" sz="3600">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rPr lang="en" sz="3600">
                <a:latin typeface="Proxima Nova"/>
                <a:ea typeface="Proxima Nova"/>
                <a:cs typeface="Proxima Nova"/>
                <a:sym typeface="Proxima Nova"/>
              </a:rPr>
              <a:t>How is the Internet Simulator similar to the Internet?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rPr lang="en" sz="3600">
                <a:latin typeface="Proxima Nova"/>
                <a:ea typeface="Proxima Nova"/>
                <a:cs typeface="Proxima Nova"/>
                <a:sym typeface="Proxima Nova"/>
              </a:rPr>
              <a:t>How is it different?</a:t>
            </a:r>
            <a:endParaRPr sz="3600">
              <a:latin typeface="Proxima Nova"/>
              <a:ea typeface="Proxima Nova"/>
              <a:cs typeface="Proxima Nova"/>
              <a:sym typeface="Proxima Nov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1" name="Shape 1271"/>
        <p:cNvGrpSpPr/>
        <p:nvPr/>
      </p:nvGrpSpPr>
      <p:grpSpPr>
        <a:xfrm>
          <a:off x="0" y="0"/>
          <a:ext cx="0" cy="0"/>
          <a:chOff x="0" y="0"/>
          <a:chExt cx="0" cy="0"/>
        </a:xfrm>
      </p:grpSpPr>
      <p:sp>
        <p:nvSpPr>
          <p:cNvPr id="1272" name="Google Shape;1272;p15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Activity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273" name="Google Shape;1273;p158"/>
          <p:cNvSpPr txBox="1"/>
          <p:nvPr/>
        </p:nvSpPr>
        <p:spPr>
          <a:xfrm>
            <a:off x="1410300" y="666350"/>
            <a:ext cx="6323400" cy="7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Share Out</a:t>
            </a:r>
            <a:endParaRPr b="1" sz="3000">
              <a:latin typeface="Proxima Nova"/>
              <a:ea typeface="Proxima Nova"/>
              <a:cs typeface="Proxima Nova"/>
              <a:sym typeface="Proxima Nova"/>
            </a:endParaRPr>
          </a:p>
        </p:txBody>
      </p:sp>
      <p:sp>
        <p:nvSpPr>
          <p:cNvPr id="1274" name="Google Shape;1274;p158"/>
          <p:cNvSpPr txBox="1"/>
          <p:nvPr/>
        </p:nvSpPr>
        <p:spPr>
          <a:xfrm>
            <a:off x="3134388" y="1618650"/>
            <a:ext cx="2875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The Digital Divide</a:t>
            </a:r>
            <a:endParaRPr sz="2400">
              <a:latin typeface="Proxima Nova"/>
              <a:ea typeface="Proxima Nova"/>
              <a:cs typeface="Proxima Nova"/>
              <a:sym typeface="Proxima Nova"/>
            </a:endParaRPr>
          </a:p>
        </p:txBody>
      </p:sp>
      <p:pic>
        <p:nvPicPr>
          <p:cNvPr id="1275" name="Google Shape;1275;p158"/>
          <p:cNvPicPr preferRelativeResize="0"/>
          <p:nvPr/>
        </p:nvPicPr>
        <p:blipFill>
          <a:blip r:embed="rId4">
            <a:alphaModFix/>
          </a:blip>
          <a:stretch>
            <a:fillRect/>
          </a:stretch>
        </p:blipFill>
        <p:spPr>
          <a:xfrm>
            <a:off x="3652475" y="2195650"/>
            <a:ext cx="1839050" cy="18390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9" name="Shape 1279"/>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60"/>
          <p:cNvSpPr txBox="1"/>
          <p:nvPr/>
        </p:nvSpPr>
        <p:spPr>
          <a:xfrm>
            <a:off x="1005840" y="0"/>
            <a:ext cx="4572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Unit 1 Lesson 8 - Warm Up</a:t>
            </a:r>
            <a:endParaRPr>
              <a:solidFill>
                <a:srgbClr val="FFFFFF"/>
              </a:solidFill>
            </a:endParaRPr>
          </a:p>
        </p:txBody>
      </p:sp>
      <p:sp>
        <p:nvSpPr>
          <p:cNvPr id="1285" name="Google Shape;1285;p160"/>
          <p:cNvSpPr txBox="1"/>
          <p:nvPr>
            <p:ph idx="4294967295" type="title"/>
          </p:nvPr>
        </p:nvSpPr>
        <p:spPr>
          <a:xfrm>
            <a:off x="1729800" y="685800"/>
            <a:ext cx="42138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latin typeface="Montserrat"/>
                <a:ea typeface="Montserrat"/>
                <a:cs typeface="Montserrat"/>
                <a:sym typeface="Montserrat"/>
              </a:rPr>
              <a:t>CSP Bingo!</a:t>
            </a:r>
            <a:endParaRPr/>
          </a:p>
        </p:txBody>
      </p:sp>
      <p:sp>
        <p:nvSpPr>
          <p:cNvPr id="1286" name="Google Shape;1286;p160"/>
          <p:cNvSpPr txBox="1"/>
          <p:nvPr>
            <p:ph idx="1" type="body"/>
          </p:nvPr>
        </p:nvSpPr>
        <p:spPr>
          <a:xfrm>
            <a:off x="909250" y="1386850"/>
            <a:ext cx="5486400" cy="14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You should have:</a:t>
            </a:r>
            <a:endParaRPr sz="2900"/>
          </a:p>
          <a:p>
            <a:pPr indent="-412750" lvl="0" marL="457200" rtl="0" algn="l">
              <a:spcBef>
                <a:spcPts val="0"/>
              </a:spcBef>
              <a:spcAft>
                <a:spcPts val="0"/>
              </a:spcAft>
              <a:buSzPts val="2900"/>
              <a:buChar char="●"/>
            </a:pPr>
            <a:r>
              <a:rPr lang="en" sz="2900"/>
              <a:t>a CSP </a:t>
            </a:r>
            <a:r>
              <a:rPr b="1" lang="en" sz="2900">
                <a:solidFill>
                  <a:srgbClr val="00ADBC"/>
                </a:solidFill>
              </a:rPr>
              <a:t>Bingo card</a:t>
            </a:r>
            <a:endParaRPr b="1" sz="2900">
              <a:solidFill>
                <a:srgbClr val="00ADBC"/>
              </a:solidFill>
            </a:endParaRPr>
          </a:p>
          <a:p>
            <a:pPr indent="-412750" lvl="0" marL="457200" rtl="0" algn="l">
              <a:spcBef>
                <a:spcPts val="0"/>
              </a:spcBef>
              <a:spcAft>
                <a:spcPts val="0"/>
              </a:spcAft>
              <a:buSzPts val="2900"/>
              <a:buChar char="●"/>
            </a:pPr>
            <a:r>
              <a:rPr b="1" lang="en" sz="2900">
                <a:solidFill>
                  <a:srgbClr val="B9BF15"/>
                </a:solidFill>
              </a:rPr>
              <a:t>pen </a:t>
            </a:r>
            <a:r>
              <a:rPr lang="en" sz="2900"/>
              <a:t>/ </a:t>
            </a:r>
            <a:r>
              <a:rPr b="1" lang="en" sz="2900">
                <a:solidFill>
                  <a:srgbClr val="B9BF15"/>
                </a:solidFill>
              </a:rPr>
              <a:t>pencil </a:t>
            </a:r>
            <a:r>
              <a:rPr lang="en" sz="2900"/>
              <a:t>/ </a:t>
            </a:r>
            <a:r>
              <a:rPr b="1" lang="en" sz="2900">
                <a:solidFill>
                  <a:srgbClr val="B9BF15"/>
                </a:solidFill>
              </a:rPr>
              <a:t>marker</a:t>
            </a:r>
            <a:endParaRPr b="1" sz="2900">
              <a:solidFill>
                <a:srgbClr val="B9BF15"/>
              </a:solidFill>
            </a:endParaRPr>
          </a:p>
        </p:txBody>
      </p:sp>
      <p:grpSp>
        <p:nvGrpSpPr>
          <p:cNvPr id="1287" name="Google Shape;1287;p160"/>
          <p:cNvGrpSpPr/>
          <p:nvPr/>
        </p:nvGrpSpPr>
        <p:grpSpPr>
          <a:xfrm>
            <a:off x="-68075" y="-7912"/>
            <a:ext cx="9212075" cy="352900"/>
            <a:chOff x="-68075" y="-7912"/>
            <a:chExt cx="9212075" cy="352900"/>
          </a:xfrm>
        </p:grpSpPr>
        <p:pic>
          <p:nvPicPr>
            <p:cNvPr id="1288" name="Google Shape;1288;p160"/>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289" name="Google Shape;1289;p160"/>
            <p:cNvPicPr preferRelativeResize="0"/>
            <p:nvPr/>
          </p:nvPicPr>
          <p:blipFill rotWithShape="1">
            <a:blip r:embed="rId3">
              <a:alphaModFix/>
            </a:blip>
            <a:srcRect b="0" l="26598" r="32367" t="0"/>
            <a:stretch/>
          </p:blipFill>
          <p:spPr>
            <a:xfrm>
              <a:off x="-20500" y="-7912"/>
              <a:ext cx="3752075" cy="352900"/>
            </a:xfrm>
            <a:prstGeom prst="rect">
              <a:avLst/>
            </a:prstGeom>
            <a:noFill/>
            <a:ln>
              <a:noFill/>
            </a:ln>
          </p:spPr>
        </p:pic>
      </p:grpSp>
      <p:sp>
        <p:nvSpPr>
          <p:cNvPr id="1290" name="Google Shape;1290;p160"/>
          <p:cNvSpPr txBox="1"/>
          <p:nvPr/>
        </p:nvSpPr>
        <p:spPr>
          <a:xfrm>
            <a:off x="2000" y="-32000"/>
            <a:ext cx="30159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a:t>
            </a:r>
            <a:r>
              <a:rPr lang="en">
                <a:solidFill>
                  <a:srgbClr val="FFFFFF"/>
                </a:solidFill>
              </a:rPr>
              <a:t>Wrap Up</a:t>
            </a:r>
            <a:endParaRPr>
              <a:solidFill>
                <a:srgbClr val="FFFFFF"/>
              </a:solidFill>
            </a:endParaRPr>
          </a:p>
        </p:txBody>
      </p:sp>
      <p:pic>
        <p:nvPicPr>
          <p:cNvPr id="1291" name="Google Shape;1291;p160"/>
          <p:cNvPicPr preferRelativeResize="0"/>
          <p:nvPr/>
        </p:nvPicPr>
        <p:blipFill>
          <a:blip r:embed="rId4">
            <a:alphaModFix/>
          </a:blip>
          <a:stretch>
            <a:fillRect/>
          </a:stretch>
        </p:blipFill>
        <p:spPr>
          <a:xfrm>
            <a:off x="5663275" y="497375"/>
            <a:ext cx="3328325" cy="4152025"/>
          </a:xfrm>
          <a:prstGeom prst="rect">
            <a:avLst/>
          </a:prstGeom>
          <a:noFill/>
          <a:ln cap="flat" cmpd="sng" w="9525">
            <a:solidFill>
              <a:schemeClr val="dk2"/>
            </a:solidFill>
            <a:prstDash val="solid"/>
            <a:round/>
            <a:headEnd len="sm" w="sm" type="none"/>
            <a:tailEnd len="sm" w="sm" type="none"/>
          </a:ln>
        </p:spPr>
      </p:pic>
      <p:pic>
        <p:nvPicPr>
          <p:cNvPr id="1292" name="Google Shape;1292;p160"/>
          <p:cNvPicPr preferRelativeResize="0"/>
          <p:nvPr/>
        </p:nvPicPr>
        <p:blipFill rotWithShape="1">
          <a:blip r:embed="rId5">
            <a:alphaModFix/>
          </a:blip>
          <a:srcRect b="0" l="18580" r="20640" t="0"/>
          <a:stretch/>
        </p:blipFill>
        <p:spPr>
          <a:xfrm>
            <a:off x="4946325" y="2865550"/>
            <a:ext cx="1351974" cy="22245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61"/>
          <p:cNvSpPr txBox="1"/>
          <p:nvPr/>
        </p:nvSpPr>
        <p:spPr>
          <a:xfrm>
            <a:off x="1005840" y="0"/>
            <a:ext cx="4572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Unit 1 Lesson 8 - Warm Up</a:t>
            </a:r>
            <a:endParaRPr>
              <a:solidFill>
                <a:srgbClr val="FFFFFF"/>
              </a:solidFill>
            </a:endParaRPr>
          </a:p>
        </p:txBody>
      </p:sp>
      <p:sp>
        <p:nvSpPr>
          <p:cNvPr id="1298" name="Google Shape;1298;p161"/>
          <p:cNvSpPr txBox="1"/>
          <p:nvPr>
            <p:ph idx="4294967295" type="title"/>
          </p:nvPr>
        </p:nvSpPr>
        <p:spPr>
          <a:xfrm>
            <a:off x="1729800" y="685800"/>
            <a:ext cx="42138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Montserrat"/>
                <a:ea typeface="Montserrat"/>
                <a:cs typeface="Montserrat"/>
                <a:sym typeface="Montserrat"/>
              </a:rPr>
              <a:t>CSP Bingo!</a:t>
            </a:r>
            <a:endParaRPr/>
          </a:p>
        </p:txBody>
      </p:sp>
      <p:sp>
        <p:nvSpPr>
          <p:cNvPr id="1299" name="Google Shape;1299;p161"/>
          <p:cNvSpPr txBox="1"/>
          <p:nvPr>
            <p:ph idx="1" type="body"/>
          </p:nvPr>
        </p:nvSpPr>
        <p:spPr>
          <a:xfrm>
            <a:off x="381000" y="1296900"/>
            <a:ext cx="4873500" cy="163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900">
                <a:solidFill>
                  <a:srgbClr val="00ADBC"/>
                </a:solidFill>
              </a:rPr>
              <a:t>Do This: </a:t>
            </a:r>
            <a:r>
              <a:rPr lang="en" sz="2900"/>
              <a:t>As the definitions are read, color in the correct word on your CSP Bingo card.</a:t>
            </a:r>
            <a:endParaRPr sz="2900"/>
          </a:p>
          <a:p>
            <a:pPr indent="0" lvl="0" marL="0" rtl="0" algn="l">
              <a:lnSpc>
                <a:spcPct val="100000"/>
              </a:lnSpc>
              <a:spcBef>
                <a:spcPts val="0"/>
              </a:spcBef>
              <a:spcAft>
                <a:spcPts val="0"/>
              </a:spcAft>
              <a:buNone/>
            </a:pPr>
            <a:r>
              <a:t/>
            </a:r>
            <a:endParaRPr sz="2900"/>
          </a:p>
          <a:p>
            <a:pPr indent="0" lvl="0" marL="0" rtl="0" algn="l">
              <a:lnSpc>
                <a:spcPct val="100000"/>
              </a:lnSpc>
              <a:spcBef>
                <a:spcPts val="0"/>
              </a:spcBef>
              <a:spcAft>
                <a:spcPts val="0"/>
              </a:spcAft>
              <a:buNone/>
            </a:pPr>
            <a:r>
              <a:rPr lang="en" sz="2900"/>
              <a:t>Once you have formed a line</a:t>
            </a:r>
            <a:br>
              <a:rPr lang="en" sz="2900"/>
            </a:br>
            <a:r>
              <a:rPr lang="en" sz="2900"/>
              <a:t>on your card, yell out </a:t>
            </a:r>
            <a:r>
              <a:rPr b="1" lang="en" sz="2900">
                <a:solidFill>
                  <a:srgbClr val="00ADBC"/>
                </a:solidFill>
              </a:rPr>
              <a:t>"Bingo!"</a:t>
            </a:r>
            <a:endParaRPr sz="2000"/>
          </a:p>
        </p:txBody>
      </p:sp>
      <p:grpSp>
        <p:nvGrpSpPr>
          <p:cNvPr id="1300" name="Google Shape;1300;p161"/>
          <p:cNvGrpSpPr/>
          <p:nvPr/>
        </p:nvGrpSpPr>
        <p:grpSpPr>
          <a:xfrm>
            <a:off x="-68075" y="-7912"/>
            <a:ext cx="9212075" cy="352900"/>
            <a:chOff x="-68075" y="-7912"/>
            <a:chExt cx="9212075" cy="352900"/>
          </a:xfrm>
        </p:grpSpPr>
        <p:pic>
          <p:nvPicPr>
            <p:cNvPr id="1301" name="Google Shape;1301;p161"/>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302" name="Google Shape;1302;p161"/>
            <p:cNvPicPr preferRelativeResize="0"/>
            <p:nvPr/>
          </p:nvPicPr>
          <p:blipFill rotWithShape="1">
            <a:blip r:embed="rId3">
              <a:alphaModFix/>
            </a:blip>
            <a:srcRect b="0" l="26598" r="32367" t="0"/>
            <a:stretch/>
          </p:blipFill>
          <p:spPr>
            <a:xfrm>
              <a:off x="-20500" y="-7912"/>
              <a:ext cx="3752075" cy="352900"/>
            </a:xfrm>
            <a:prstGeom prst="rect">
              <a:avLst/>
            </a:prstGeom>
            <a:noFill/>
            <a:ln>
              <a:noFill/>
            </a:ln>
          </p:spPr>
        </p:pic>
      </p:grpSp>
      <p:pic>
        <p:nvPicPr>
          <p:cNvPr id="1303" name="Google Shape;1303;p161"/>
          <p:cNvPicPr preferRelativeResize="0"/>
          <p:nvPr/>
        </p:nvPicPr>
        <p:blipFill>
          <a:blip r:embed="rId4">
            <a:alphaModFix/>
          </a:blip>
          <a:stretch>
            <a:fillRect/>
          </a:stretch>
        </p:blipFill>
        <p:spPr>
          <a:xfrm>
            <a:off x="5377075" y="528313"/>
            <a:ext cx="3614524" cy="4440375"/>
          </a:xfrm>
          <a:prstGeom prst="rect">
            <a:avLst/>
          </a:prstGeom>
          <a:noFill/>
          <a:ln cap="flat" cmpd="sng" w="9525">
            <a:solidFill>
              <a:schemeClr val="dk2"/>
            </a:solidFill>
            <a:prstDash val="solid"/>
            <a:round/>
            <a:headEnd len="sm" w="sm" type="none"/>
            <a:tailEnd len="sm" w="sm" type="none"/>
          </a:ln>
        </p:spPr>
      </p:pic>
      <p:cxnSp>
        <p:nvCxnSpPr>
          <p:cNvPr id="1304" name="Google Shape;1304;p161"/>
          <p:cNvCxnSpPr/>
          <p:nvPr/>
        </p:nvCxnSpPr>
        <p:spPr>
          <a:xfrm>
            <a:off x="5834331" y="1791879"/>
            <a:ext cx="2889900" cy="0"/>
          </a:xfrm>
          <a:prstGeom prst="straightConnector1">
            <a:avLst/>
          </a:prstGeom>
          <a:noFill/>
          <a:ln cap="flat" cmpd="sng" w="76200">
            <a:solidFill>
              <a:srgbClr val="00ADBC"/>
            </a:solidFill>
            <a:prstDash val="solid"/>
            <a:round/>
            <a:headEnd len="med" w="med" type="none"/>
            <a:tailEnd len="med" w="med" type="none"/>
          </a:ln>
        </p:spPr>
      </p:cxnSp>
      <p:cxnSp>
        <p:nvCxnSpPr>
          <p:cNvPr id="1305" name="Google Shape;1305;p161"/>
          <p:cNvCxnSpPr/>
          <p:nvPr/>
        </p:nvCxnSpPr>
        <p:spPr>
          <a:xfrm flipH="1">
            <a:off x="6768940" y="1758840"/>
            <a:ext cx="8100" cy="2940000"/>
          </a:xfrm>
          <a:prstGeom prst="straightConnector1">
            <a:avLst/>
          </a:prstGeom>
          <a:noFill/>
          <a:ln cap="flat" cmpd="sng" w="76200">
            <a:solidFill>
              <a:schemeClr val="accent2"/>
            </a:solidFill>
            <a:prstDash val="solid"/>
            <a:round/>
            <a:headEnd len="med" w="med" type="none"/>
            <a:tailEnd len="med" w="med" type="none"/>
          </a:ln>
        </p:spPr>
      </p:cxnSp>
      <p:cxnSp>
        <p:nvCxnSpPr>
          <p:cNvPr id="1306" name="Google Shape;1306;p161"/>
          <p:cNvCxnSpPr/>
          <p:nvPr/>
        </p:nvCxnSpPr>
        <p:spPr>
          <a:xfrm>
            <a:off x="5834331" y="1768675"/>
            <a:ext cx="2706300" cy="2720400"/>
          </a:xfrm>
          <a:prstGeom prst="straightConnector1">
            <a:avLst/>
          </a:prstGeom>
          <a:noFill/>
          <a:ln cap="flat" cmpd="sng" w="76200">
            <a:solidFill>
              <a:schemeClr val="accent1"/>
            </a:solidFill>
            <a:prstDash val="solid"/>
            <a:round/>
            <a:headEnd len="med" w="med" type="none"/>
            <a:tailEnd len="med" w="med" type="none"/>
          </a:ln>
        </p:spPr>
      </p:cxnSp>
      <p:sp>
        <p:nvSpPr>
          <p:cNvPr id="1307" name="Google Shape;1307;p161"/>
          <p:cNvSpPr txBox="1"/>
          <p:nvPr/>
        </p:nvSpPr>
        <p:spPr>
          <a:xfrm>
            <a:off x="2000" y="-32000"/>
            <a:ext cx="30159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Wrap Up</a:t>
            </a:r>
            <a:endParaRPr>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1" name="Shape 1311"/>
        <p:cNvGrpSpPr/>
        <p:nvPr/>
      </p:nvGrpSpPr>
      <p:grpSpPr>
        <a:xfrm>
          <a:off x="0" y="0"/>
          <a:ext cx="0" cy="0"/>
          <a:chOff x="0" y="0"/>
          <a:chExt cx="0" cy="0"/>
        </a:xfrm>
      </p:grpSpPr>
      <p:sp>
        <p:nvSpPr>
          <p:cNvPr id="1312" name="Google Shape;1312;p162"/>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Submit</a:t>
            </a:r>
            <a:r>
              <a:rPr b="1" lang="en" sz="3600">
                <a:latin typeface="Proxima Nova"/>
                <a:ea typeface="Proxima Nova"/>
                <a:cs typeface="Proxima Nova"/>
                <a:sym typeface="Proxima Nova"/>
              </a:rPr>
              <a:t> </a:t>
            </a:r>
            <a:endParaRPr b="1" sz="36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419100" lvl="0" marL="457200" marR="0" rtl="0" algn="ctr">
              <a:lnSpc>
                <a:spcPct val="100000"/>
              </a:lnSpc>
              <a:spcBef>
                <a:spcPts val="0"/>
              </a:spcBef>
              <a:spcAft>
                <a:spcPts val="0"/>
              </a:spcAft>
              <a:buSzPts val="3000"/>
              <a:buFont typeface="Proxima Nova"/>
              <a:buChar char="●"/>
            </a:pPr>
            <a:r>
              <a:rPr lang="en" sz="3600">
                <a:solidFill>
                  <a:schemeClr val="dk1"/>
                </a:solidFill>
                <a:latin typeface="Proxima Nova"/>
                <a:ea typeface="Proxima Nova"/>
                <a:cs typeface="Proxima Nova"/>
                <a:sym typeface="Proxima Nova"/>
              </a:rPr>
              <a:t>Your Project Guide</a:t>
            </a:r>
            <a:endParaRPr sz="3600">
              <a:solidFill>
                <a:schemeClr val="dk1"/>
              </a:solidFill>
              <a:latin typeface="Proxima Nova"/>
              <a:ea typeface="Proxima Nova"/>
              <a:cs typeface="Proxima Nova"/>
              <a:sym typeface="Proxima Nova"/>
            </a:endParaRPr>
          </a:p>
        </p:txBody>
      </p:sp>
      <p:sp>
        <p:nvSpPr>
          <p:cNvPr id="1313" name="Google Shape;1313;p162"/>
          <p:cNvSpPr txBox="1"/>
          <p:nvPr/>
        </p:nvSpPr>
        <p:spPr>
          <a:xfrm>
            <a:off x="2000" y="-32000"/>
            <a:ext cx="30159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7 Day 2 - Wrap Up</a:t>
            </a:r>
            <a:endParaRPr>
              <a:solidFill>
                <a:srgbClr val="FFFF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7" name="Shape 1317"/>
        <p:cNvGrpSpPr/>
        <p:nvPr/>
      </p:nvGrpSpPr>
      <p:grpSpPr>
        <a:xfrm>
          <a:off x="0" y="0"/>
          <a:ext cx="0" cy="0"/>
          <a:chOff x="0" y="0"/>
          <a:chExt cx="0" cy="0"/>
        </a:xfrm>
      </p:grpSpPr>
      <p:sp>
        <p:nvSpPr>
          <p:cNvPr id="1318" name="Google Shape;1318;p1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 2 - Lesson 8</a:t>
            </a:r>
            <a:endParaRPr/>
          </a:p>
          <a:p>
            <a:pPr indent="0" lvl="0" marL="0" rtl="0" algn="ctr">
              <a:spcBef>
                <a:spcPts val="0"/>
              </a:spcBef>
              <a:spcAft>
                <a:spcPts val="0"/>
              </a:spcAft>
              <a:buNone/>
            </a:pPr>
            <a:r>
              <a:rPr lang="en"/>
              <a:t>Assessment Day</a:t>
            </a:r>
            <a:endParaRPr/>
          </a:p>
        </p:txBody>
      </p:sp>
      <p:grpSp>
        <p:nvGrpSpPr>
          <p:cNvPr id="1319" name="Google Shape;1319;p163"/>
          <p:cNvGrpSpPr/>
          <p:nvPr/>
        </p:nvGrpSpPr>
        <p:grpSpPr>
          <a:xfrm>
            <a:off x="3048838" y="4351325"/>
            <a:ext cx="3046325" cy="400200"/>
            <a:chOff x="3205775" y="4324050"/>
            <a:chExt cx="3046325" cy="400200"/>
          </a:xfrm>
        </p:grpSpPr>
        <p:pic>
          <p:nvPicPr>
            <p:cNvPr id="1320" name="Google Shape;1320;p16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321" name="Google Shape;1321;p163"/>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5" name="Shape 1325"/>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9" name="Shape 1329"/>
        <p:cNvGrpSpPr/>
        <p:nvPr/>
      </p:nvGrpSpPr>
      <p:grpSpPr>
        <a:xfrm>
          <a:off x="0" y="0"/>
          <a:ext cx="0" cy="0"/>
          <a:chOff x="0" y="0"/>
          <a:chExt cx="0" cy="0"/>
        </a:xfrm>
      </p:grpSpPr>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3" name="Shape 1333"/>
        <p:cNvGrpSpPr/>
        <p:nvPr/>
      </p:nvGrpSpPr>
      <p:grpSpPr>
        <a:xfrm>
          <a:off x="0" y="0"/>
          <a:ext cx="0" cy="0"/>
          <a:chOff x="0" y="0"/>
          <a:chExt cx="0" cy="0"/>
        </a:xfrm>
      </p:grpSpPr>
      <p:sp>
        <p:nvSpPr>
          <p:cNvPr id="1334" name="Google Shape;1334;p166"/>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Unit Assessment</a:t>
            </a:r>
            <a:endParaRPr b="1" sz="3600">
              <a:latin typeface="Proxima Nova"/>
              <a:ea typeface="Proxima Nova"/>
              <a:cs typeface="Proxima Nova"/>
              <a:sym typeface="Proxima Nova"/>
            </a:endParaRPr>
          </a:p>
        </p:txBody>
      </p:sp>
      <p:sp>
        <p:nvSpPr>
          <p:cNvPr id="1335" name="Google Shape;1335;p16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9 - Activity</a:t>
            </a:r>
            <a:endParaRPr>
              <a:solidFill>
                <a:srgbClr val="FFFFFF"/>
              </a:solidFill>
            </a:endParaRPr>
          </a:p>
        </p:txBody>
      </p:sp>
      <p:pic>
        <p:nvPicPr>
          <p:cNvPr id="1336" name="Google Shape;1336;p166"/>
          <p:cNvPicPr preferRelativeResize="0"/>
          <p:nvPr/>
        </p:nvPicPr>
        <p:blipFill>
          <a:blip r:embed="rId4">
            <a:alphaModFix/>
          </a:blip>
          <a:stretch>
            <a:fillRect/>
          </a:stretch>
        </p:blipFill>
        <p:spPr>
          <a:xfrm>
            <a:off x="623888" y="1765350"/>
            <a:ext cx="7896225" cy="14382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0" name="Shape 134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5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Wrap Up</a:t>
            </a:r>
            <a:endParaRPr>
              <a:solidFill>
                <a:srgbClr val="FFFFFF"/>
              </a:solidFill>
            </a:endParaRPr>
          </a:p>
        </p:txBody>
      </p:sp>
      <p:pic>
        <p:nvPicPr>
          <p:cNvPr descr="What is the internet?  Short answer: a distributed packet-switched network.  This is the introduction video to the series, &quot;How the Internet Works&quot;.  Vint Cerf, one of the &quot;fathers of the internet&quot; explains the history of how the net and how no one person or organization is really in charge of it.  Watch the rest of the series to learn more: &#10;https://www.youtube.com/playlist?list=PLzdnOPI1iJNfMRZm5DDxco3UdsFegvuB7&#10;&#10;Start learning at http://code.org/ &#10;&#10;Stay in touch with us!&#10;• on Twitter https://twitter.com/codeorg&#10;• on Facebook https://www.facebook.com/Code.org&#10;• on Instagram https://instagram.com/codeorg&#10;• on Tumblr https://blog.code.org &#10;• on LinkedIn https://www.linkedin.com/company/code-org&#10;• on Google+ https://google.com/+codeorg&#10;&#10;Help us caption &amp; translate this video!&#10;&#10;https://amara.org/v/Vxaw/" id="295" name="Google Shape;295;p52" title="What is the Internet?">
            <a:hlinkClick r:id="rId4"/>
          </p:cNvPr>
          <p:cNvPicPr preferRelativeResize="0"/>
          <p:nvPr/>
        </p:nvPicPr>
        <p:blipFill>
          <a:blip r:embed="rId5">
            <a:alphaModFix/>
          </a:blip>
          <a:stretch>
            <a:fillRect/>
          </a:stretch>
        </p:blipFill>
        <p:spPr>
          <a:xfrm>
            <a:off x="1378033" y="352550"/>
            <a:ext cx="6387942" cy="4790950"/>
          </a:xfrm>
          <a:prstGeom prst="rect">
            <a:avLst/>
          </a:prstGeom>
          <a:noFill/>
          <a:ln>
            <a:noFill/>
          </a:ln>
        </p:spPr>
      </p:pic>
      <p:sp>
        <p:nvSpPr>
          <p:cNvPr id="296" name="Google Shape;296;p52"/>
          <p:cNvSpPr txBox="1"/>
          <p:nvPr/>
        </p:nvSpPr>
        <p:spPr>
          <a:xfrm>
            <a:off x="164500" y="619275"/>
            <a:ext cx="996600" cy="14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NOTE:</a:t>
            </a:r>
            <a:endParaRPr b="1" sz="1800">
              <a:latin typeface="Proxima Nova"/>
              <a:ea typeface="Proxima Nova"/>
              <a:cs typeface="Proxima Nova"/>
              <a:sym typeface="Proxima Nova"/>
            </a:endParaRPr>
          </a:p>
          <a:p>
            <a:pPr indent="0" lvl="0" marL="0" rtl="0" algn="l">
              <a:spcBef>
                <a:spcPts val="0"/>
              </a:spcBef>
              <a:spcAft>
                <a:spcPts val="0"/>
              </a:spcAft>
              <a:buNone/>
            </a:pPr>
            <a:r>
              <a:rPr b="1" lang="en" sz="1800">
                <a:latin typeface="Proxima Nova"/>
                <a:ea typeface="Proxima Nova"/>
                <a:cs typeface="Proxima Nova"/>
                <a:sym typeface="Proxima Nova"/>
              </a:rPr>
              <a:t>Start at 1:30</a:t>
            </a:r>
            <a:endParaRPr b="1" sz="18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53"/>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 Lesson 2</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Building a Network</a:t>
            </a:r>
            <a:endParaRPr b="1" sz="3600">
              <a:solidFill>
                <a:srgbClr val="FFFFFF"/>
              </a:solidFill>
              <a:latin typeface="Proxima Nova"/>
              <a:ea typeface="Proxima Nova"/>
              <a:cs typeface="Proxima Nova"/>
              <a:sym typeface="Proxima Nova"/>
            </a:endParaRPr>
          </a:p>
        </p:txBody>
      </p:sp>
      <p:grpSp>
        <p:nvGrpSpPr>
          <p:cNvPr id="302" name="Google Shape;302;p53"/>
          <p:cNvGrpSpPr/>
          <p:nvPr/>
        </p:nvGrpSpPr>
        <p:grpSpPr>
          <a:xfrm>
            <a:off x="3048838" y="4351325"/>
            <a:ext cx="3046325" cy="400200"/>
            <a:chOff x="3205775" y="4324050"/>
            <a:chExt cx="3046325" cy="400200"/>
          </a:xfrm>
        </p:grpSpPr>
        <p:pic>
          <p:nvPicPr>
            <p:cNvPr id="303" name="Google Shape;303;p5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304" name="Google Shape;304;p53"/>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55"/>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0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In the previous lesson, we explored the Internet Simulator, where each of you were connected to one other person by a single wire. What are the potential problems with this setup?</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solidFill>
                <a:srgbClr val="000000"/>
              </a:solidFill>
              <a:latin typeface="Proxima Nova"/>
              <a:ea typeface="Proxima Nova"/>
              <a:cs typeface="Proxima Nova"/>
              <a:sym typeface="Proxima Nova"/>
            </a:endParaRPr>
          </a:p>
        </p:txBody>
      </p:sp>
      <p:sp>
        <p:nvSpPr>
          <p:cNvPr id="314" name="Google Shape;314;p55"/>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Warm Up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7"/>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Human Network</a:t>
            </a:r>
            <a:endParaRPr b="1" sz="3600">
              <a:latin typeface="Proxima Nova"/>
              <a:ea typeface="Proxima Nova"/>
              <a:cs typeface="Proxima Nova"/>
              <a:sym typeface="Proxima Nova"/>
            </a:endParaRPr>
          </a:p>
        </p:txBody>
      </p:sp>
      <p:sp>
        <p:nvSpPr>
          <p:cNvPr id="324" name="Google Shape;324;p57"/>
          <p:cNvSpPr txBox="1"/>
          <p:nvPr/>
        </p:nvSpPr>
        <p:spPr>
          <a:xfrm>
            <a:off x="504650" y="1142325"/>
            <a:ext cx="8256300" cy="13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You and your group should have:</a:t>
            </a:r>
            <a:endParaRPr b="1">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string</a:t>
            </a:r>
            <a:endParaRPr>
              <a:latin typeface="Proxima Nova"/>
              <a:ea typeface="Proxima Nova"/>
              <a:cs typeface="Proxima Nova"/>
              <a:sym typeface="Proxima Nova"/>
            </a:endParaRPr>
          </a:p>
        </p:txBody>
      </p:sp>
      <p:sp>
        <p:nvSpPr>
          <p:cNvPr id="325" name="Google Shape;325;p5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pic>
        <p:nvPicPr>
          <p:cNvPr id="326" name="Google Shape;326;p57"/>
          <p:cNvPicPr preferRelativeResize="0"/>
          <p:nvPr/>
        </p:nvPicPr>
        <p:blipFill>
          <a:blip r:embed="rId4">
            <a:alphaModFix/>
          </a:blip>
          <a:stretch>
            <a:fillRect/>
          </a:stretch>
        </p:blipFill>
        <p:spPr>
          <a:xfrm rot="1032601">
            <a:off x="572275" y="2029900"/>
            <a:ext cx="4737751" cy="2368875"/>
          </a:xfrm>
          <a:prstGeom prst="rect">
            <a:avLst/>
          </a:prstGeom>
          <a:noFill/>
          <a:ln>
            <a:noFill/>
          </a:ln>
        </p:spPr>
      </p:pic>
      <p:pic>
        <p:nvPicPr>
          <p:cNvPr id="327" name="Google Shape;327;p57"/>
          <p:cNvPicPr preferRelativeResize="0"/>
          <p:nvPr/>
        </p:nvPicPr>
        <p:blipFill>
          <a:blip r:embed="rId5">
            <a:alphaModFix/>
          </a:blip>
          <a:stretch>
            <a:fillRect/>
          </a:stretch>
        </p:blipFill>
        <p:spPr>
          <a:xfrm rot="-1815290">
            <a:off x="1736875" y="2414274"/>
            <a:ext cx="4737750" cy="2368875"/>
          </a:xfrm>
          <a:prstGeom prst="rect">
            <a:avLst/>
          </a:prstGeom>
          <a:noFill/>
          <a:ln>
            <a:noFill/>
          </a:ln>
        </p:spPr>
      </p:pic>
      <p:pic>
        <p:nvPicPr>
          <p:cNvPr id="328" name="Google Shape;328;p57"/>
          <p:cNvPicPr preferRelativeResize="0"/>
          <p:nvPr/>
        </p:nvPicPr>
        <p:blipFill>
          <a:blip r:embed="rId6">
            <a:alphaModFix/>
          </a:blip>
          <a:stretch>
            <a:fillRect/>
          </a:stretch>
        </p:blipFill>
        <p:spPr>
          <a:xfrm flipH="1" rot="-3303249">
            <a:off x="4447349" y="1560642"/>
            <a:ext cx="4737750" cy="2368875"/>
          </a:xfrm>
          <a:prstGeom prst="rect">
            <a:avLst/>
          </a:prstGeom>
          <a:noFill/>
          <a:ln>
            <a:noFill/>
          </a:ln>
        </p:spPr>
      </p:pic>
      <p:pic>
        <p:nvPicPr>
          <p:cNvPr id="329" name="Google Shape;329;p57"/>
          <p:cNvPicPr preferRelativeResize="0"/>
          <p:nvPr/>
        </p:nvPicPr>
        <p:blipFill>
          <a:blip r:embed="rId7">
            <a:alphaModFix/>
          </a:blip>
          <a:stretch>
            <a:fillRect/>
          </a:stretch>
        </p:blipFill>
        <p:spPr>
          <a:xfrm flipH="1" rot="-9334877">
            <a:off x="4620924" y="1929449"/>
            <a:ext cx="4737750" cy="236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40"/>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 Lesson 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Welcome to the Internet</a:t>
            </a:r>
            <a:endParaRPr b="1" sz="3600">
              <a:solidFill>
                <a:srgbClr val="FFFFFF"/>
              </a:solidFill>
              <a:latin typeface="Proxima Nova"/>
              <a:ea typeface="Proxima Nova"/>
              <a:cs typeface="Proxima Nova"/>
              <a:sym typeface="Proxima Nova"/>
            </a:endParaRPr>
          </a:p>
        </p:txBody>
      </p:sp>
      <p:grpSp>
        <p:nvGrpSpPr>
          <p:cNvPr id="163" name="Google Shape;163;p40"/>
          <p:cNvGrpSpPr/>
          <p:nvPr/>
        </p:nvGrpSpPr>
        <p:grpSpPr>
          <a:xfrm>
            <a:off x="3048838" y="4351325"/>
            <a:ext cx="3046325" cy="400200"/>
            <a:chOff x="3205775" y="4324050"/>
            <a:chExt cx="3046325" cy="400200"/>
          </a:xfrm>
        </p:grpSpPr>
        <p:pic>
          <p:nvPicPr>
            <p:cNvPr id="164" name="Google Shape;164;p40"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65" name="Google Shape;165;p40"/>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5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grpSp>
        <p:nvGrpSpPr>
          <p:cNvPr id="335" name="Google Shape;335;p58"/>
          <p:cNvGrpSpPr/>
          <p:nvPr/>
        </p:nvGrpSpPr>
        <p:grpSpPr>
          <a:xfrm>
            <a:off x="8318125" y="86900"/>
            <a:ext cx="747550" cy="183300"/>
            <a:chOff x="7547375" y="86900"/>
            <a:chExt cx="747550" cy="183300"/>
          </a:xfrm>
        </p:grpSpPr>
        <p:sp>
          <p:nvSpPr>
            <p:cNvPr id="336" name="Google Shape;336;p58"/>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8"/>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8"/>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58"/>
          <p:cNvSpPr txBox="1"/>
          <p:nvPr/>
        </p:nvSpPr>
        <p:spPr>
          <a:xfrm>
            <a:off x="523500" y="684400"/>
            <a:ext cx="8097000" cy="31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Rules for all Challenges:</a:t>
            </a:r>
            <a:endParaRPr b="1" sz="3600">
              <a:latin typeface="Proxima Nova"/>
              <a:ea typeface="Proxima Nova"/>
              <a:cs typeface="Proxima Nova"/>
              <a:sym typeface="Proxima Nova"/>
            </a:endParaRPr>
          </a:p>
          <a:p>
            <a:pPr indent="-457200" lvl="0" marL="457200" rtl="0" algn="l">
              <a:spcBef>
                <a:spcPts val="0"/>
              </a:spcBef>
              <a:spcAft>
                <a:spcPts val="0"/>
              </a:spcAft>
              <a:buSzPts val="3600"/>
              <a:buFont typeface="Proxima Nova"/>
              <a:buChar char="●"/>
            </a:pPr>
            <a:r>
              <a:rPr lang="en" sz="3600">
                <a:latin typeface="Proxima Nova"/>
                <a:ea typeface="Proxima Nova"/>
                <a:cs typeface="Proxima Nova"/>
                <a:sym typeface="Proxima Nova"/>
              </a:rPr>
              <a:t>Only two people can be connected by a single string. </a:t>
            </a:r>
            <a:endParaRPr sz="3600">
              <a:latin typeface="Proxima Nova"/>
              <a:ea typeface="Proxima Nova"/>
              <a:cs typeface="Proxima Nova"/>
              <a:sym typeface="Proxima Nova"/>
            </a:endParaRPr>
          </a:p>
          <a:p>
            <a:pPr indent="-457200" lvl="0" marL="457200" rtl="0" algn="l">
              <a:spcBef>
                <a:spcPts val="0"/>
              </a:spcBef>
              <a:spcAft>
                <a:spcPts val="0"/>
              </a:spcAft>
              <a:buSzPts val="3600"/>
              <a:buFont typeface="Proxima Nova"/>
              <a:buChar char="●"/>
            </a:pPr>
            <a:r>
              <a:rPr lang="en" sz="3600">
                <a:latin typeface="Proxima Nova"/>
                <a:ea typeface="Proxima Nova"/>
                <a:cs typeface="Proxima Nova"/>
                <a:sym typeface="Proxima Nova"/>
              </a:rPr>
              <a:t>You can be connected to multiple people at the same time via multiple strings. </a:t>
            </a:r>
            <a:endParaRPr sz="36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59"/>
          <p:cNvSpPr txBox="1"/>
          <p:nvPr/>
        </p:nvSpPr>
        <p:spPr>
          <a:xfrm>
            <a:off x="523500" y="684400"/>
            <a:ext cx="8097000" cy="31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Challenge #1:</a:t>
            </a:r>
            <a:r>
              <a:rPr lang="en" sz="3600">
                <a:latin typeface="Proxima Nova"/>
                <a:ea typeface="Proxima Nova"/>
                <a:cs typeface="Proxima Nova"/>
                <a:sym typeface="Proxima Nova"/>
              </a:rPr>
              <a:t> As a group, create a network where everyone can speak directly to everyone else.</a:t>
            </a:r>
            <a:endParaRPr sz="3600">
              <a:latin typeface="Proxima Nova"/>
              <a:ea typeface="Proxima Nova"/>
              <a:cs typeface="Proxima Nova"/>
              <a:sym typeface="Proxima Nova"/>
            </a:endParaRPr>
          </a:p>
        </p:txBody>
      </p:sp>
      <p:sp>
        <p:nvSpPr>
          <p:cNvPr id="345" name="Google Shape;345;p5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grpSp>
        <p:nvGrpSpPr>
          <p:cNvPr id="346" name="Google Shape;346;p59"/>
          <p:cNvGrpSpPr/>
          <p:nvPr/>
        </p:nvGrpSpPr>
        <p:grpSpPr>
          <a:xfrm>
            <a:off x="8318125" y="86900"/>
            <a:ext cx="747550" cy="183300"/>
            <a:chOff x="7547375" y="86900"/>
            <a:chExt cx="747550" cy="183300"/>
          </a:xfrm>
        </p:grpSpPr>
        <p:sp>
          <p:nvSpPr>
            <p:cNvPr id="347" name="Google Shape;347;p59"/>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9"/>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9"/>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350" name="Google Shape;350;p59" title="Timer 3m">
            <a:hlinkClick r:id="rId4"/>
          </p:cNvPr>
          <p:cNvPicPr preferRelativeResize="0"/>
          <p:nvPr/>
        </p:nvPicPr>
        <p:blipFill>
          <a:blip r:embed="rId5">
            <a:alphaModFix/>
          </a:blip>
          <a:stretch>
            <a:fillRect/>
          </a:stretch>
        </p:blipFill>
        <p:spPr>
          <a:xfrm>
            <a:off x="3156328" y="2677450"/>
            <a:ext cx="2831350" cy="212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6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 </a:t>
            </a:r>
            <a:endParaRPr>
              <a:solidFill>
                <a:srgbClr val="FFFFFF"/>
              </a:solidFill>
            </a:endParaRPr>
          </a:p>
        </p:txBody>
      </p:sp>
      <p:grpSp>
        <p:nvGrpSpPr>
          <p:cNvPr id="356" name="Google Shape;356;p60"/>
          <p:cNvGrpSpPr/>
          <p:nvPr/>
        </p:nvGrpSpPr>
        <p:grpSpPr>
          <a:xfrm>
            <a:off x="8318125" y="86900"/>
            <a:ext cx="747550" cy="183300"/>
            <a:chOff x="7547375" y="86900"/>
            <a:chExt cx="747550" cy="183300"/>
          </a:xfrm>
        </p:grpSpPr>
        <p:sp>
          <p:nvSpPr>
            <p:cNvPr id="357" name="Google Shape;357;p60"/>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0"/>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0"/>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60"/>
          <p:cNvSpPr txBox="1"/>
          <p:nvPr/>
        </p:nvSpPr>
        <p:spPr>
          <a:xfrm>
            <a:off x="76200" y="1898825"/>
            <a:ext cx="9028800" cy="12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Challenge #2:</a:t>
            </a:r>
            <a:r>
              <a:rPr lang="en" sz="3600">
                <a:latin typeface="Proxima Nova"/>
                <a:ea typeface="Proxima Nova"/>
                <a:cs typeface="Proxima Nova"/>
                <a:sym typeface="Proxima Nova"/>
              </a:rPr>
              <a:t> As a group, create a network that uses the least number of strings.</a:t>
            </a:r>
            <a:endParaRPr sz="3600">
              <a:latin typeface="Proxima Nova"/>
              <a:ea typeface="Proxima Nova"/>
              <a:cs typeface="Proxima Nova"/>
              <a:sym typeface="Proxima Nova"/>
            </a:endParaRPr>
          </a:p>
        </p:txBody>
      </p:sp>
      <p:sp>
        <p:nvSpPr>
          <p:cNvPr id="361" name="Google Shape;361;p60"/>
          <p:cNvSpPr txBox="1"/>
          <p:nvPr/>
        </p:nvSpPr>
        <p:spPr>
          <a:xfrm>
            <a:off x="105950" y="416525"/>
            <a:ext cx="8948400" cy="14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7665A0"/>
                </a:solidFill>
                <a:latin typeface="Proxima Nova"/>
                <a:ea typeface="Proxima Nova"/>
                <a:cs typeface="Proxima Nova"/>
                <a:sym typeface="Proxima Nova"/>
              </a:rPr>
              <a:t>Guideline A:</a:t>
            </a:r>
            <a:r>
              <a:rPr lang="en" sz="3600">
                <a:solidFill>
                  <a:srgbClr val="7665A0"/>
                </a:solidFill>
                <a:latin typeface="Proxima Nova"/>
                <a:ea typeface="Proxima Nova"/>
                <a:cs typeface="Proxima Nova"/>
                <a:sym typeface="Proxima Nova"/>
              </a:rPr>
              <a:t> </a:t>
            </a:r>
            <a:r>
              <a:rPr lang="en" sz="3600">
                <a:latin typeface="Proxima Nova"/>
                <a:ea typeface="Proxima Nova"/>
                <a:cs typeface="Proxima Nova"/>
                <a:sym typeface="Proxima Nova"/>
              </a:rPr>
              <a:t>Strings cost money, so try to use the least number of strings possible</a:t>
            </a:r>
            <a:endParaRPr sz="3600">
              <a:latin typeface="Proxima Nova"/>
              <a:ea typeface="Proxima Nova"/>
              <a:cs typeface="Proxima Nova"/>
              <a:sym typeface="Proxima Nova"/>
            </a:endParaRPr>
          </a:p>
        </p:txBody>
      </p:sp>
      <p:cxnSp>
        <p:nvCxnSpPr>
          <p:cNvPr id="362" name="Google Shape;362;p60"/>
          <p:cNvCxnSpPr/>
          <p:nvPr/>
        </p:nvCxnSpPr>
        <p:spPr>
          <a:xfrm>
            <a:off x="227550" y="1753300"/>
            <a:ext cx="8688900" cy="0"/>
          </a:xfrm>
          <a:prstGeom prst="straightConnector1">
            <a:avLst/>
          </a:prstGeom>
          <a:noFill/>
          <a:ln cap="flat" cmpd="sng" w="9525">
            <a:solidFill>
              <a:schemeClr val="dk2"/>
            </a:solidFill>
            <a:prstDash val="solid"/>
            <a:round/>
            <a:headEnd len="med" w="med" type="none"/>
            <a:tailEnd len="med" w="med" type="none"/>
          </a:ln>
        </p:spPr>
      </p:cxn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363" name="Google Shape;363;p60" title="Timer 3m">
            <a:hlinkClick r:id="rId4"/>
          </p:cNvPr>
          <p:cNvPicPr preferRelativeResize="0"/>
          <p:nvPr/>
        </p:nvPicPr>
        <p:blipFill>
          <a:blip r:embed="rId5">
            <a:alphaModFix/>
          </a:blip>
          <a:stretch>
            <a:fillRect/>
          </a:stretch>
        </p:blipFill>
        <p:spPr>
          <a:xfrm>
            <a:off x="3252050" y="3285450"/>
            <a:ext cx="2265034" cy="1698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6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grpSp>
        <p:nvGrpSpPr>
          <p:cNvPr id="369" name="Google Shape;369;p61"/>
          <p:cNvGrpSpPr/>
          <p:nvPr/>
        </p:nvGrpSpPr>
        <p:grpSpPr>
          <a:xfrm>
            <a:off x="8318125" y="86900"/>
            <a:ext cx="747550" cy="183300"/>
            <a:chOff x="7547375" y="86900"/>
            <a:chExt cx="747550" cy="183300"/>
          </a:xfrm>
        </p:grpSpPr>
        <p:sp>
          <p:nvSpPr>
            <p:cNvPr id="370" name="Google Shape;370;p61"/>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1"/>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1"/>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61"/>
          <p:cNvSpPr txBox="1"/>
          <p:nvPr/>
        </p:nvSpPr>
        <p:spPr>
          <a:xfrm>
            <a:off x="341625" y="2975575"/>
            <a:ext cx="5905800" cy="20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Challenge #3: </a:t>
            </a:r>
            <a:r>
              <a:rPr lang="en" sz="3000">
                <a:latin typeface="Proxima Nova"/>
                <a:ea typeface="Proxima Nova"/>
                <a:cs typeface="Proxima Nova"/>
                <a:sym typeface="Proxima Nova"/>
              </a:rPr>
              <a:t> As a group, create a network that keeps everyone connected even if one of the lines is cut</a:t>
            </a:r>
            <a:endParaRPr sz="3000">
              <a:latin typeface="Proxima Nova"/>
              <a:ea typeface="Proxima Nova"/>
              <a:cs typeface="Proxima Nova"/>
              <a:sym typeface="Proxima Nova"/>
            </a:endParaRPr>
          </a:p>
        </p:txBody>
      </p:sp>
      <p:sp>
        <p:nvSpPr>
          <p:cNvPr id="374" name="Google Shape;374;p61"/>
          <p:cNvSpPr txBox="1"/>
          <p:nvPr/>
        </p:nvSpPr>
        <p:spPr>
          <a:xfrm>
            <a:off x="105950" y="264125"/>
            <a:ext cx="8948400" cy="29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Guideline A:</a:t>
            </a:r>
            <a:r>
              <a:rPr lang="en" sz="3000">
                <a:latin typeface="Proxima Nova"/>
                <a:ea typeface="Proxima Nova"/>
                <a:cs typeface="Proxima Nova"/>
                <a:sym typeface="Proxima Nova"/>
              </a:rPr>
              <a:t> Strings cost money, so try to use the least number of strings possible</a:t>
            </a:r>
            <a:endParaRPr sz="3000">
              <a:latin typeface="Proxima Nova"/>
              <a:ea typeface="Proxima Nova"/>
              <a:cs typeface="Proxima Nova"/>
              <a:sym typeface="Proxima Nova"/>
            </a:endParaRPr>
          </a:p>
          <a:p>
            <a:pPr indent="0" lvl="0" marL="0" rtl="0" algn="l">
              <a:spcBef>
                <a:spcPts val="0"/>
              </a:spcBef>
              <a:spcAft>
                <a:spcPts val="0"/>
              </a:spcAft>
              <a:buNone/>
            </a:pPr>
            <a:r>
              <a:t/>
            </a:r>
            <a:endParaRPr b="1" sz="3000">
              <a:solidFill>
                <a:srgbClr val="7665A0"/>
              </a:solidFill>
              <a:latin typeface="Proxima Nova"/>
              <a:ea typeface="Proxima Nova"/>
              <a:cs typeface="Proxima Nova"/>
              <a:sym typeface="Proxima Nova"/>
            </a:endParaRPr>
          </a:p>
          <a:p>
            <a:pPr indent="0" lvl="0" marL="0" rtl="0" algn="l">
              <a:spcBef>
                <a:spcPts val="0"/>
              </a:spcBef>
              <a:spcAft>
                <a:spcPts val="0"/>
              </a:spcAft>
              <a:buNone/>
            </a:pPr>
            <a:r>
              <a:rPr b="1" lang="en" sz="3000">
                <a:solidFill>
                  <a:srgbClr val="7665A0"/>
                </a:solidFill>
                <a:latin typeface="Proxima Nova"/>
                <a:ea typeface="Proxima Nova"/>
                <a:cs typeface="Proxima Nova"/>
                <a:sym typeface="Proxima Nova"/>
              </a:rPr>
              <a:t>Guideline B:</a:t>
            </a:r>
            <a:r>
              <a:rPr lang="en" sz="3000">
                <a:latin typeface="Proxima Nova"/>
                <a:ea typeface="Proxima Nova"/>
                <a:cs typeface="Proxima Nova"/>
                <a:sym typeface="Proxima Nova"/>
              </a:rPr>
              <a:t> Strings can be cut, which might disconnect people from the network</a:t>
            </a:r>
            <a:endParaRPr sz="3000">
              <a:latin typeface="Proxima Nova"/>
              <a:ea typeface="Proxima Nova"/>
              <a:cs typeface="Proxima Nova"/>
              <a:sym typeface="Proxima Nova"/>
            </a:endParaRPr>
          </a:p>
        </p:txBody>
      </p:sp>
      <p:cxnSp>
        <p:nvCxnSpPr>
          <p:cNvPr id="375" name="Google Shape;375;p61"/>
          <p:cNvCxnSpPr/>
          <p:nvPr/>
        </p:nvCxnSpPr>
        <p:spPr>
          <a:xfrm>
            <a:off x="167575" y="2841675"/>
            <a:ext cx="8688900" cy="0"/>
          </a:xfrm>
          <a:prstGeom prst="straightConnector1">
            <a:avLst/>
          </a:prstGeom>
          <a:noFill/>
          <a:ln cap="flat" cmpd="sng" w="9525">
            <a:solidFill>
              <a:schemeClr val="dk2"/>
            </a:solidFill>
            <a:prstDash val="solid"/>
            <a:round/>
            <a:headEnd len="med" w="med" type="none"/>
            <a:tailEnd len="med" w="med" type="none"/>
          </a:ln>
        </p:spPr>
      </p:cxn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376" name="Google Shape;376;p61" title="Timer 8m">
            <a:hlinkClick r:id="rId4"/>
          </p:cNvPr>
          <p:cNvPicPr preferRelativeResize="0"/>
          <p:nvPr/>
        </p:nvPicPr>
        <p:blipFill>
          <a:blip r:embed="rId5">
            <a:alphaModFix/>
          </a:blip>
          <a:stretch>
            <a:fillRect/>
          </a:stretch>
        </p:blipFill>
        <p:spPr>
          <a:xfrm>
            <a:off x="6318975" y="2975575"/>
            <a:ext cx="2687192" cy="201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6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grpSp>
        <p:nvGrpSpPr>
          <p:cNvPr id="382" name="Google Shape;382;p62"/>
          <p:cNvGrpSpPr/>
          <p:nvPr/>
        </p:nvGrpSpPr>
        <p:grpSpPr>
          <a:xfrm>
            <a:off x="8318125" y="86900"/>
            <a:ext cx="747550" cy="183300"/>
            <a:chOff x="7547375" y="86900"/>
            <a:chExt cx="747550" cy="183300"/>
          </a:xfrm>
        </p:grpSpPr>
        <p:sp>
          <p:nvSpPr>
            <p:cNvPr id="383" name="Google Shape;383;p62"/>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2"/>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2"/>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62"/>
          <p:cNvSpPr txBox="1"/>
          <p:nvPr/>
        </p:nvSpPr>
        <p:spPr>
          <a:xfrm>
            <a:off x="157800" y="3827325"/>
            <a:ext cx="8948400" cy="10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solidFill>
                  <a:schemeClr val="dk1"/>
                </a:solidFill>
                <a:latin typeface="Proxima Nova"/>
                <a:ea typeface="Proxima Nova"/>
                <a:cs typeface="Proxima Nova"/>
                <a:sym typeface="Proxima Nova"/>
              </a:rPr>
              <a:t>Challenge #4: </a:t>
            </a:r>
            <a:r>
              <a:rPr lang="en" sz="2700">
                <a:solidFill>
                  <a:schemeClr val="dk1"/>
                </a:solidFill>
                <a:latin typeface="Proxima Nova"/>
                <a:ea typeface="Proxima Nova"/>
                <a:cs typeface="Proxima Nova"/>
                <a:sym typeface="Proxima Nova"/>
              </a:rPr>
              <a:t> As a group, create a network that you feel balances all 3 guidelines.</a:t>
            </a:r>
            <a:endParaRPr b="1" sz="2700">
              <a:latin typeface="Proxima Nova"/>
              <a:ea typeface="Proxima Nova"/>
              <a:cs typeface="Proxima Nova"/>
              <a:sym typeface="Proxima Nova"/>
            </a:endParaRPr>
          </a:p>
          <a:p>
            <a:pPr indent="0" lvl="0" marL="0" rtl="0" algn="l">
              <a:spcBef>
                <a:spcPts val="0"/>
              </a:spcBef>
              <a:spcAft>
                <a:spcPts val="0"/>
              </a:spcAft>
              <a:buNone/>
            </a:pPr>
            <a:r>
              <a:t/>
            </a:r>
            <a:endParaRPr sz="2700">
              <a:latin typeface="Proxima Nova"/>
              <a:ea typeface="Proxima Nova"/>
              <a:cs typeface="Proxima Nova"/>
              <a:sym typeface="Proxima Nova"/>
            </a:endParaRPr>
          </a:p>
        </p:txBody>
      </p:sp>
      <p:cxnSp>
        <p:nvCxnSpPr>
          <p:cNvPr id="387" name="Google Shape;387;p62"/>
          <p:cNvCxnSpPr/>
          <p:nvPr/>
        </p:nvCxnSpPr>
        <p:spPr>
          <a:xfrm>
            <a:off x="227550" y="3570100"/>
            <a:ext cx="8688900" cy="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62"/>
          <p:cNvSpPr txBox="1"/>
          <p:nvPr/>
        </p:nvSpPr>
        <p:spPr>
          <a:xfrm>
            <a:off x="97800" y="432250"/>
            <a:ext cx="6098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Guideline A:</a:t>
            </a:r>
            <a:r>
              <a:rPr lang="en" sz="2400">
                <a:latin typeface="Proxima Nova"/>
                <a:ea typeface="Proxima Nova"/>
                <a:cs typeface="Proxima Nova"/>
                <a:sym typeface="Proxima Nova"/>
              </a:rPr>
              <a:t> Strings cost money, so try to use the least number of strings possible</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Guideline B:</a:t>
            </a:r>
            <a:r>
              <a:rPr lang="en" sz="2400">
                <a:latin typeface="Proxima Nova"/>
                <a:ea typeface="Proxima Nova"/>
                <a:cs typeface="Proxima Nova"/>
                <a:sym typeface="Proxima Nova"/>
              </a:rPr>
              <a:t> Strings can be cut, which might disconnect people from the network</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400">
                <a:solidFill>
                  <a:srgbClr val="7665A0"/>
                </a:solidFill>
                <a:latin typeface="Proxima Nova"/>
                <a:ea typeface="Proxima Nova"/>
                <a:cs typeface="Proxima Nova"/>
                <a:sym typeface="Proxima Nova"/>
              </a:rPr>
              <a:t>Guideline C:</a:t>
            </a:r>
            <a:r>
              <a:rPr lang="en" sz="2400">
                <a:solidFill>
                  <a:schemeClr val="dk1"/>
                </a:solidFill>
                <a:latin typeface="Proxima Nova"/>
                <a:ea typeface="Proxima Nova"/>
                <a:cs typeface="Proxima Nova"/>
                <a:sym typeface="Proxima Nova"/>
              </a:rPr>
              <a:t> Direct Connections are faster than long paths with indirect connections</a:t>
            </a:r>
            <a:endParaRPr sz="2400">
              <a:solidFill>
                <a:schemeClr val="dk1"/>
              </a:solidFill>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389" name="Google Shape;389;p62" title="Timer 10m">
            <a:hlinkClick r:id="rId4"/>
          </p:cNvPr>
          <p:cNvPicPr preferRelativeResize="0"/>
          <p:nvPr/>
        </p:nvPicPr>
        <p:blipFill>
          <a:blip r:embed="rId5">
            <a:alphaModFix/>
          </a:blip>
          <a:stretch>
            <a:fillRect/>
          </a:stretch>
        </p:blipFill>
        <p:spPr>
          <a:xfrm>
            <a:off x="6273450" y="1057625"/>
            <a:ext cx="2643000" cy="1982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6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Activity</a:t>
            </a:r>
            <a:endParaRPr>
              <a:solidFill>
                <a:srgbClr val="FFFFFF"/>
              </a:solidFill>
            </a:endParaRPr>
          </a:p>
        </p:txBody>
      </p:sp>
      <p:grpSp>
        <p:nvGrpSpPr>
          <p:cNvPr id="395" name="Google Shape;395;p63"/>
          <p:cNvGrpSpPr/>
          <p:nvPr/>
        </p:nvGrpSpPr>
        <p:grpSpPr>
          <a:xfrm>
            <a:off x="8318125" y="86900"/>
            <a:ext cx="747550" cy="183300"/>
            <a:chOff x="7547375" y="86900"/>
            <a:chExt cx="747550" cy="183300"/>
          </a:xfrm>
        </p:grpSpPr>
        <p:sp>
          <p:nvSpPr>
            <p:cNvPr id="396" name="Google Shape;396;p63"/>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3"/>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3"/>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63"/>
          <p:cNvSpPr txBox="1"/>
          <p:nvPr/>
        </p:nvSpPr>
        <p:spPr>
          <a:xfrm>
            <a:off x="3465175" y="455800"/>
            <a:ext cx="5561700" cy="41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💡Discuss:</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Thinking about our 3 guidelines, what is a strength of the network your group created?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What is a weakness for the network your group created?</a:t>
            </a:r>
            <a:endParaRPr sz="3000">
              <a:latin typeface="Proxima Nova"/>
              <a:ea typeface="Proxima Nova"/>
              <a:cs typeface="Proxima Nova"/>
              <a:sym typeface="Proxima Nova"/>
            </a:endParaRPr>
          </a:p>
        </p:txBody>
      </p:sp>
      <p:pic>
        <p:nvPicPr>
          <p:cNvPr id="400" name="Google Shape;400;p63"/>
          <p:cNvPicPr preferRelativeResize="0"/>
          <p:nvPr/>
        </p:nvPicPr>
        <p:blipFill>
          <a:blip r:embed="rId4">
            <a:alphaModFix/>
          </a:blip>
          <a:stretch>
            <a:fillRect/>
          </a:stretch>
        </p:blipFill>
        <p:spPr>
          <a:xfrm>
            <a:off x="152400" y="504950"/>
            <a:ext cx="3160375" cy="42981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5"/>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410" name="Google Shape;410;p65"/>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411" name="Google Shape;411;p65"/>
          <p:cNvSpPr txBox="1"/>
          <p:nvPr/>
        </p:nvSpPr>
        <p:spPr>
          <a:xfrm>
            <a:off x="2662975" y="370600"/>
            <a:ext cx="3919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your Canvas!</a:t>
            </a:r>
            <a:endParaRPr sz="3600">
              <a:solidFill>
                <a:schemeClr val="dk1"/>
              </a:solidFill>
              <a:latin typeface="Caveat Brush"/>
              <a:ea typeface="Caveat Brush"/>
              <a:cs typeface="Caveat Brush"/>
              <a:sym typeface="Caveat Brush"/>
            </a:endParaRPr>
          </a:p>
        </p:txBody>
      </p:sp>
      <p:pic>
        <p:nvPicPr>
          <p:cNvPr id="412" name="Google Shape;412;p65"/>
          <p:cNvPicPr preferRelativeResize="0"/>
          <p:nvPr/>
        </p:nvPicPr>
        <p:blipFill>
          <a:blip r:embed="rId4">
            <a:alphaModFix/>
          </a:blip>
          <a:stretch>
            <a:fillRect/>
          </a:stretch>
        </p:blipFill>
        <p:spPr>
          <a:xfrm rot="5400000">
            <a:off x="2437875" y="3224823"/>
            <a:ext cx="1084000" cy="1084000"/>
          </a:xfrm>
          <a:prstGeom prst="rect">
            <a:avLst/>
          </a:prstGeom>
          <a:noFill/>
          <a:ln>
            <a:noFill/>
          </a:ln>
        </p:spPr>
      </p:pic>
      <p:pic>
        <p:nvPicPr>
          <p:cNvPr id="413" name="Google Shape;413;p65"/>
          <p:cNvPicPr preferRelativeResize="0"/>
          <p:nvPr/>
        </p:nvPicPr>
        <p:blipFill>
          <a:blip r:embed="rId4">
            <a:alphaModFix/>
          </a:blip>
          <a:stretch>
            <a:fillRect/>
          </a:stretch>
        </p:blipFill>
        <p:spPr>
          <a:xfrm flipH="1" rot="-5400000">
            <a:off x="5774525" y="3412775"/>
            <a:ext cx="1081676" cy="1081676"/>
          </a:xfrm>
          <a:prstGeom prst="rect">
            <a:avLst/>
          </a:prstGeom>
          <a:noFill/>
          <a:ln>
            <a:noFill/>
          </a:ln>
        </p:spPr>
      </p:pic>
      <p:pic>
        <p:nvPicPr>
          <p:cNvPr id="414" name="Google Shape;414;p65"/>
          <p:cNvPicPr preferRelativeResize="0"/>
          <p:nvPr/>
        </p:nvPicPr>
        <p:blipFill>
          <a:blip r:embed="rId5">
            <a:alphaModFix/>
          </a:blip>
          <a:stretch>
            <a:fillRect/>
          </a:stretch>
        </p:blipFill>
        <p:spPr>
          <a:xfrm>
            <a:off x="0" y="-35615"/>
            <a:ext cx="9144001" cy="337930"/>
          </a:xfrm>
          <a:prstGeom prst="rect">
            <a:avLst/>
          </a:prstGeom>
          <a:noFill/>
          <a:ln>
            <a:noFill/>
          </a:ln>
        </p:spPr>
      </p:pic>
      <p:sp>
        <p:nvSpPr>
          <p:cNvPr id="415" name="Google Shape;415;p65"/>
          <p:cNvSpPr txBox="1"/>
          <p:nvPr/>
        </p:nvSpPr>
        <p:spPr>
          <a:xfrm>
            <a:off x="129600" y="3107075"/>
            <a:ext cx="17889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Computing Device</a:t>
            </a:r>
            <a:endParaRPr sz="3300">
              <a:solidFill>
                <a:schemeClr val="dk1"/>
              </a:solidFill>
              <a:latin typeface="Caveat Brush"/>
              <a:ea typeface="Caveat Brush"/>
              <a:cs typeface="Caveat Brush"/>
              <a:sym typeface="Caveat Brush"/>
            </a:endParaRPr>
          </a:p>
        </p:txBody>
      </p:sp>
      <p:pic>
        <p:nvPicPr>
          <p:cNvPr id="416" name="Google Shape;416;p65"/>
          <p:cNvPicPr preferRelativeResize="0"/>
          <p:nvPr/>
        </p:nvPicPr>
        <p:blipFill>
          <a:blip r:embed="rId6">
            <a:alphaModFix/>
          </a:blip>
          <a:stretch>
            <a:fillRect/>
          </a:stretch>
        </p:blipFill>
        <p:spPr>
          <a:xfrm rot="-483289">
            <a:off x="611500" y="3837226"/>
            <a:ext cx="2443650" cy="1209625"/>
          </a:xfrm>
          <a:prstGeom prst="rect">
            <a:avLst/>
          </a:prstGeom>
          <a:noFill/>
          <a:ln>
            <a:noFill/>
          </a:ln>
        </p:spPr>
      </p:pic>
      <p:pic>
        <p:nvPicPr>
          <p:cNvPr id="417" name="Google Shape;417;p65"/>
          <p:cNvPicPr preferRelativeResize="0"/>
          <p:nvPr/>
        </p:nvPicPr>
        <p:blipFill>
          <a:blip r:embed="rId5">
            <a:alphaModFix/>
          </a:blip>
          <a:stretch>
            <a:fillRect/>
          </a:stretch>
        </p:blipFill>
        <p:spPr>
          <a:xfrm>
            <a:off x="0" y="-45453"/>
            <a:ext cx="9144001" cy="337930"/>
          </a:xfrm>
          <a:prstGeom prst="rect">
            <a:avLst/>
          </a:prstGeom>
          <a:noFill/>
          <a:ln>
            <a:noFill/>
          </a:ln>
        </p:spPr>
      </p:pic>
      <p:pic>
        <p:nvPicPr>
          <p:cNvPr id="418" name="Google Shape;418;p65"/>
          <p:cNvPicPr preferRelativeResize="0"/>
          <p:nvPr/>
        </p:nvPicPr>
        <p:blipFill>
          <a:blip r:embed="rId7">
            <a:alphaModFix/>
          </a:blip>
          <a:stretch>
            <a:fillRect/>
          </a:stretch>
        </p:blipFill>
        <p:spPr>
          <a:xfrm>
            <a:off x="21675" y="-26312"/>
            <a:ext cx="3558125" cy="304275"/>
          </a:xfrm>
          <a:prstGeom prst="rect">
            <a:avLst/>
          </a:prstGeom>
          <a:noFill/>
          <a:ln>
            <a:noFill/>
          </a:ln>
        </p:spPr>
      </p:pic>
      <p:sp>
        <p:nvSpPr>
          <p:cNvPr id="419" name="Google Shape;419;p65"/>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Wrap Up</a:t>
            </a:r>
            <a:endParaRPr>
              <a:solidFill>
                <a:srgbClr val="FFFFFF"/>
              </a:solidFill>
            </a:endParaRPr>
          </a:p>
        </p:txBody>
      </p:sp>
      <p:pic>
        <p:nvPicPr>
          <p:cNvPr id="420" name="Google Shape;420;p65"/>
          <p:cNvPicPr preferRelativeResize="0"/>
          <p:nvPr/>
        </p:nvPicPr>
        <p:blipFill>
          <a:blip r:embed="rId6">
            <a:alphaModFix/>
          </a:blip>
          <a:stretch>
            <a:fillRect/>
          </a:stretch>
        </p:blipFill>
        <p:spPr>
          <a:xfrm flipH="1" rot="483289">
            <a:off x="6159843" y="3837226"/>
            <a:ext cx="2443650" cy="1209625"/>
          </a:xfrm>
          <a:prstGeom prst="rect">
            <a:avLst/>
          </a:prstGeom>
          <a:noFill/>
          <a:ln>
            <a:noFill/>
          </a:ln>
        </p:spPr>
      </p:pic>
      <p:pic>
        <p:nvPicPr>
          <p:cNvPr id="421" name="Google Shape;421;p65"/>
          <p:cNvPicPr preferRelativeResize="0"/>
          <p:nvPr/>
        </p:nvPicPr>
        <p:blipFill>
          <a:blip r:embed="rId8">
            <a:alphaModFix/>
          </a:blip>
          <a:stretch>
            <a:fillRect/>
          </a:stretch>
        </p:blipFill>
        <p:spPr>
          <a:xfrm rot="2197954">
            <a:off x="4253275" y="2180330"/>
            <a:ext cx="1084000" cy="1069545"/>
          </a:xfrm>
          <a:prstGeom prst="rect">
            <a:avLst/>
          </a:prstGeom>
          <a:noFill/>
          <a:ln>
            <a:noFill/>
          </a:ln>
        </p:spPr>
      </p:pic>
      <p:sp>
        <p:nvSpPr>
          <p:cNvPr id="422" name="Google Shape;422;p65"/>
          <p:cNvSpPr txBox="1"/>
          <p:nvPr/>
        </p:nvSpPr>
        <p:spPr>
          <a:xfrm>
            <a:off x="1191900" y="2333800"/>
            <a:ext cx="30000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Computing </a:t>
            </a:r>
            <a:br>
              <a:rPr lang="en" sz="3300">
                <a:solidFill>
                  <a:schemeClr val="dk1"/>
                </a:solidFill>
                <a:latin typeface="Caveat Brush"/>
                <a:ea typeface="Caveat Brush"/>
                <a:cs typeface="Caveat Brush"/>
                <a:sym typeface="Caveat Brush"/>
              </a:rPr>
            </a:br>
            <a:r>
              <a:rPr lang="en" sz="3300">
                <a:solidFill>
                  <a:schemeClr val="dk1"/>
                </a:solidFill>
                <a:latin typeface="Caveat Brush"/>
                <a:ea typeface="Caveat Brush"/>
                <a:cs typeface="Caveat Brush"/>
                <a:sym typeface="Caveat Brush"/>
              </a:rPr>
              <a:t>System</a:t>
            </a:r>
            <a:endParaRPr/>
          </a:p>
        </p:txBody>
      </p:sp>
      <p:sp>
        <p:nvSpPr>
          <p:cNvPr id="423" name="Google Shape;423;p65"/>
          <p:cNvSpPr txBox="1"/>
          <p:nvPr/>
        </p:nvSpPr>
        <p:spPr>
          <a:xfrm>
            <a:off x="4810050" y="2069850"/>
            <a:ext cx="3598200" cy="540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Computing Network</a:t>
            </a:r>
            <a:endParaRPr/>
          </a:p>
        </p:txBody>
      </p:sp>
      <p:sp>
        <p:nvSpPr>
          <p:cNvPr id="424" name="Google Shape;424;p65"/>
          <p:cNvSpPr txBox="1"/>
          <p:nvPr/>
        </p:nvSpPr>
        <p:spPr>
          <a:xfrm>
            <a:off x="5161950" y="2817513"/>
            <a:ext cx="3000000" cy="540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Bandwidth</a:t>
            </a:r>
            <a:endParaRPr/>
          </a:p>
        </p:txBody>
      </p:sp>
      <p:sp>
        <p:nvSpPr>
          <p:cNvPr id="425" name="Google Shape;425;p65"/>
          <p:cNvSpPr txBox="1"/>
          <p:nvPr/>
        </p:nvSpPr>
        <p:spPr>
          <a:xfrm>
            <a:off x="7672050" y="3412775"/>
            <a:ext cx="1081800" cy="540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Path</a:t>
            </a:r>
            <a:endParaRPr/>
          </a:p>
        </p:txBody>
      </p:sp>
      <p:sp>
        <p:nvSpPr>
          <p:cNvPr id="426" name="Google Shape;426;p65"/>
          <p:cNvSpPr txBox="1"/>
          <p:nvPr/>
        </p:nvSpPr>
        <p:spPr>
          <a:xfrm>
            <a:off x="762000" y="978425"/>
            <a:ext cx="7646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Proxima Nova"/>
                <a:ea typeface="Proxima Nova"/>
                <a:cs typeface="Proxima Nova"/>
                <a:sym typeface="Proxima Nova"/>
              </a:rPr>
              <a:t>Write the following five words in your </a:t>
            </a:r>
            <a:r>
              <a:rPr lang="en" sz="1900">
                <a:solidFill>
                  <a:srgbClr val="7665A0"/>
                </a:solidFill>
                <a:latin typeface="Proxima Nova"/>
                <a:ea typeface="Proxima Nova"/>
                <a:cs typeface="Proxima Nova"/>
                <a:sym typeface="Proxima Nova"/>
              </a:rPr>
              <a:t>AP CS Principles Unit Journal</a:t>
            </a:r>
            <a:r>
              <a:rPr lang="en" sz="1900">
                <a:solidFill>
                  <a:schemeClr val="dk1"/>
                </a:solidFill>
                <a:latin typeface="Proxima Nova"/>
                <a:ea typeface="Proxima Nova"/>
                <a:cs typeface="Proxima Nova"/>
                <a:sym typeface="Proxima Nova"/>
              </a:rPr>
              <a:t>. Choose </a:t>
            </a:r>
            <a:r>
              <a:rPr b="1" lang="en" sz="1900">
                <a:solidFill>
                  <a:schemeClr val="dk1"/>
                </a:solidFill>
                <a:latin typeface="Proxima Nova"/>
                <a:ea typeface="Proxima Nova"/>
                <a:cs typeface="Proxima Nova"/>
                <a:sym typeface="Proxima Nova"/>
              </a:rPr>
              <a:t>one </a:t>
            </a:r>
            <a:r>
              <a:rPr lang="en" sz="1900">
                <a:solidFill>
                  <a:schemeClr val="dk1"/>
                </a:solidFill>
                <a:latin typeface="Proxima Nova"/>
                <a:ea typeface="Proxima Nova"/>
                <a:cs typeface="Proxima Nova"/>
                <a:sym typeface="Proxima Nova"/>
              </a:rPr>
              <a:t>of the </a:t>
            </a:r>
            <a:r>
              <a:rPr b="1" i="1" lang="en" sz="1900">
                <a:solidFill>
                  <a:srgbClr val="7665A0"/>
                </a:solidFill>
                <a:latin typeface="Proxima Nova"/>
                <a:ea typeface="Proxima Nova"/>
                <a:cs typeface="Proxima Nova"/>
                <a:sym typeface="Proxima Nova"/>
              </a:rPr>
              <a:t>words</a:t>
            </a:r>
            <a:r>
              <a:rPr lang="en" sz="1900">
                <a:solidFill>
                  <a:schemeClr val="dk1"/>
                </a:solidFill>
                <a:latin typeface="Proxima Nova"/>
                <a:ea typeface="Proxima Nova"/>
                <a:cs typeface="Proxima Nova"/>
                <a:sym typeface="Proxima Nova"/>
              </a:rPr>
              <a:t> and create your </a:t>
            </a:r>
            <a:r>
              <a:rPr b="1" i="1" lang="en" sz="1900">
                <a:solidFill>
                  <a:srgbClr val="7665A0"/>
                </a:solidFill>
                <a:latin typeface="Proxima Nova"/>
                <a:ea typeface="Proxima Nova"/>
                <a:cs typeface="Proxima Nova"/>
                <a:sym typeface="Proxima Nova"/>
              </a:rPr>
              <a:t>initial definition</a:t>
            </a:r>
            <a:r>
              <a:rPr lang="en" sz="1900">
                <a:solidFill>
                  <a:schemeClr val="dk1"/>
                </a:solidFill>
                <a:latin typeface="Proxima Nova"/>
                <a:ea typeface="Proxima Nova"/>
                <a:cs typeface="Proxima Nova"/>
                <a:sym typeface="Proxima Nova"/>
              </a:rPr>
              <a:t> and </a:t>
            </a:r>
            <a:r>
              <a:rPr b="1" i="1" lang="en" sz="1900">
                <a:solidFill>
                  <a:srgbClr val="7665A0"/>
                </a:solidFill>
                <a:latin typeface="Proxima Nova"/>
                <a:ea typeface="Proxima Nova"/>
                <a:cs typeface="Proxima Nova"/>
                <a:sym typeface="Proxima Nova"/>
              </a:rPr>
              <a:t>visual representation</a:t>
            </a:r>
            <a:r>
              <a:rPr lang="en" sz="1900">
                <a:solidFill>
                  <a:schemeClr val="dk1"/>
                </a:solidFill>
                <a:latin typeface="Proxima Nova"/>
                <a:ea typeface="Proxima Nova"/>
                <a:cs typeface="Proxima Nova"/>
                <a:sym typeface="Proxima Nova"/>
              </a:rPr>
              <a:t>.</a:t>
            </a:r>
            <a:endParaRPr sz="1900">
              <a:solidFill>
                <a:schemeClr val="dk1"/>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nvSpPr>
        <p:spPr>
          <a:xfrm>
            <a:off x="2533500" y="523000"/>
            <a:ext cx="367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Give One, Get One</a:t>
            </a:r>
            <a:endParaRPr sz="3600">
              <a:solidFill>
                <a:schemeClr val="dk1"/>
              </a:solidFill>
              <a:latin typeface="Caveat Brush"/>
              <a:ea typeface="Caveat Brush"/>
              <a:cs typeface="Caveat Brush"/>
              <a:sym typeface="Caveat Brush"/>
            </a:endParaRPr>
          </a:p>
        </p:txBody>
      </p:sp>
      <p:pic>
        <p:nvPicPr>
          <p:cNvPr id="432" name="Google Shape;432;p66"/>
          <p:cNvPicPr preferRelativeResize="0"/>
          <p:nvPr/>
        </p:nvPicPr>
        <p:blipFill>
          <a:blip r:embed="rId3">
            <a:alphaModFix/>
          </a:blip>
          <a:stretch>
            <a:fillRect/>
          </a:stretch>
        </p:blipFill>
        <p:spPr>
          <a:xfrm>
            <a:off x="0" y="-35615"/>
            <a:ext cx="9144001" cy="337930"/>
          </a:xfrm>
          <a:prstGeom prst="rect">
            <a:avLst/>
          </a:prstGeom>
          <a:noFill/>
          <a:ln>
            <a:noFill/>
          </a:ln>
        </p:spPr>
      </p:pic>
      <p:pic>
        <p:nvPicPr>
          <p:cNvPr id="433" name="Google Shape;433;p66"/>
          <p:cNvPicPr preferRelativeResize="0"/>
          <p:nvPr/>
        </p:nvPicPr>
        <p:blipFill>
          <a:blip r:embed="rId3">
            <a:alphaModFix/>
          </a:blip>
          <a:stretch>
            <a:fillRect/>
          </a:stretch>
        </p:blipFill>
        <p:spPr>
          <a:xfrm>
            <a:off x="0" y="-45453"/>
            <a:ext cx="9144001" cy="337930"/>
          </a:xfrm>
          <a:prstGeom prst="rect">
            <a:avLst/>
          </a:prstGeom>
          <a:noFill/>
          <a:ln>
            <a:noFill/>
          </a:ln>
        </p:spPr>
      </p:pic>
      <p:pic>
        <p:nvPicPr>
          <p:cNvPr id="434" name="Google Shape;434;p66"/>
          <p:cNvPicPr preferRelativeResize="0"/>
          <p:nvPr/>
        </p:nvPicPr>
        <p:blipFill>
          <a:blip r:embed="rId4">
            <a:alphaModFix/>
          </a:blip>
          <a:stretch>
            <a:fillRect/>
          </a:stretch>
        </p:blipFill>
        <p:spPr>
          <a:xfrm>
            <a:off x="21675" y="-26312"/>
            <a:ext cx="3558125" cy="304275"/>
          </a:xfrm>
          <a:prstGeom prst="rect">
            <a:avLst/>
          </a:prstGeom>
          <a:noFill/>
          <a:ln>
            <a:noFill/>
          </a:ln>
        </p:spPr>
      </p:pic>
      <p:sp>
        <p:nvSpPr>
          <p:cNvPr id="435" name="Google Shape;435;p66"/>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Wrap Up</a:t>
            </a:r>
            <a:endParaRPr>
              <a:solidFill>
                <a:srgbClr val="FFFFFF"/>
              </a:solidFill>
            </a:endParaRPr>
          </a:p>
        </p:txBody>
      </p:sp>
      <p:sp>
        <p:nvSpPr>
          <p:cNvPr id="436" name="Google Shape;436;p66"/>
          <p:cNvSpPr txBox="1"/>
          <p:nvPr/>
        </p:nvSpPr>
        <p:spPr>
          <a:xfrm>
            <a:off x="2402563" y="1267775"/>
            <a:ext cx="4176300" cy="364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200">
                <a:solidFill>
                  <a:srgbClr val="7665A0"/>
                </a:solidFill>
                <a:latin typeface="Proxima Nova"/>
                <a:ea typeface="Proxima Nova"/>
                <a:cs typeface="Proxima Nova"/>
                <a:sym typeface="Proxima Nova"/>
              </a:rPr>
              <a:t>Do This:</a:t>
            </a:r>
            <a:r>
              <a:rPr lang="en" sz="2200">
                <a:solidFill>
                  <a:schemeClr val="dk1"/>
                </a:solidFill>
                <a:latin typeface="Proxima Nova"/>
                <a:ea typeface="Proxima Nova"/>
                <a:cs typeface="Proxima Nova"/>
                <a:sym typeface="Proxima Nova"/>
              </a:rPr>
              <a:t> Share your vocabulary cluster definitions and visualizations with your peers.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1600"/>
              </a:spcBef>
              <a:spcAft>
                <a:spcPts val="0"/>
              </a:spcAft>
              <a:buClr>
                <a:schemeClr val="dk1"/>
              </a:buClr>
              <a:buSzPts val="2200"/>
              <a:buFont typeface="Proxima Nova"/>
              <a:buChar char="●"/>
            </a:pPr>
            <a:r>
              <a:rPr b="1" lang="en" sz="2200">
                <a:solidFill>
                  <a:srgbClr val="00ADBC"/>
                </a:solidFill>
                <a:latin typeface="Proxima Nova"/>
                <a:ea typeface="Proxima Nova"/>
                <a:cs typeface="Proxima Nova"/>
                <a:sym typeface="Proxima Nova"/>
              </a:rPr>
              <a:t>Give</a:t>
            </a:r>
            <a:r>
              <a:rPr lang="en" sz="2200">
                <a:solidFill>
                  <a:schemeClr val="dk1"/>
                </a:solidFill>
                <a:latin typeface="Proxima Nova"/>
                <a:ea typeface="Proxima Nova"/>
                <a:cs typeface="Proxima Nova"/>
                <a:sym typeface="Proxima Nova"/>
              </a:rPr>
              <a:t> one of your ideas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0"/>
              </a:spcBef>
              <a:spcAft>
                <a:spcPts val="0"/>
              </a:spcAft>
              <a:buClr>
                <a:schemeClr val="dk1"/>
              </a:buClr>
              <a:buSzPts val="2200"/>
              <a:buFont typeface="Proxima Nova"/>
              <a:buChar char="●"/>
            </a:pPr>
            <a:r>
              <a:rPr b="1" lang="en" sz="2200">
                <a:solidFill>
                  <a:srgbClr val="7665A0"/>
                </a:solidFill>
                <a:latin typeface="Proxima Nova"/>
                <a:ea typeface="Proxima Nova"/>
                <a:cs typeface="Proxima Nova"/>
                <a:sym typeface="Proxima Nova"/>
              </a:rPr>
              <a:t>Get</a:t>
            </a:r>
            <a:r>
              <a:rPr lang="en" sz="2200">
                <a:solidFill>
                  <a:schemeClr val="dk1"/>
                </a:solidFill>
                <a:latin typeface="Proxima Nova"/>
                <a:ea typeface="Proxima Nova"/>
                <a:cs typeface="Proxima Nova"/>
                <a:sym typeface="Proxima Nova"/>
              </a:rPr>
              <a:t> one of your peer's ideas to build out one of your clusters</a:t>
            </a:r>
            <a:endParaRPr sz="2200">
              <a:solidFill>
                <a:schemeClr val="dk1"/>
              </a:solidFill>
              <a:latin typeface="Proxima Nova"/>
              <a:ea typeface="Proxima Nova"/>
              <a:cs typeface="Proxima Nova"/>
              <a:sym typeface="Proxima Nova"/>
            </a:endParaRPr>
          </a:p>
          <a:p>
            <a:pPr indent="0" lvl="0" marL="0" rtl="0" algn="l">
              <a:lnSpc>
                <a:spcPct val="100000"/>
              </a:lnSpc>
              <a:spcBef>
                <a:spcPts val="1600"/>
              </a:spcBef>
              <a:spcAft>
                <a:spcPts val="1600"/>
              </a:spcAft>
              <a:buNone/>
            </a:pPr>
            <a:r>
              <a:rPr lang="en" sz="2200">
                <a:solidFill>
                  <a:schemeClr val="dk1"/>
                </a:solidFill>
                <a:latin typeface="Proxima Nova"/>
                <a:ea typeface="Proxima Nova"/>
                <a:cs typeface="Proxima Nova"/>
                <a:sym typeface="Proxima Nova"/>
              </a:rPr>
              <a:t>Find another classmate and repeat!</a:t>
            </a:r>
            <a:endParaRPr sz="1500">
              <a:solidFill>
                <a:schemeClr val="dk1"/>
              </a:solidFill>
              <a:latin typeface="Proxima Nova"/>
              <a:ea typeface="Proxima Nova"/>
              <a:cs typeface="Proxima Nova"/>
              <a:sym typeface="Proxima Nova"/>
            </a:endParaRPr>
          </a:p>
        </p:txBody>
      </p:sp>
      <p:pic>
        <p:nvPicPr>
          <p:cNvPr id="437" name="Google Shape;437;p66"/>
          <p:cNvPicPr preferRelativeResize="0"/>
          <p:nvPr/>
        </p:nvPicPr>
        <p:blipFill>
          <a:blip r:embed="rId5">
            <a:alphaModFix/>
          </a:blip>
          <a:stretch>
            <a:fillRect/>
          </a:stretch>
        </p:blipFill>
        <p:spPr>
          <a:xfrm>
            <a:off x="125025" y="559600"/>
            <a:ext cx="1966250" cy="1966250"/>
          </a:xfrm>
          <a:prstGeom prst="rect">
            <a:avLst/>
          </a:prstGeom>
          <a:noFill/>
          <a:ln>
            <a:noFill/>
          </a:ln>
        </p:spPr>
      </p:pic>
      <p:pic>
        <p:nvPicPr>
          <p:cNvPr id="438" name="Google Shape;438;p66"/>
          <p:cNvPicPr preferRelativeResize="0"/>
          <p:nvPr/>
        </p:nvPicPr>
        <p:blipFill>
          <a:blip r:embed="rId6">
            <a:alphaModFix/>
          </a:blip>
          <a:stretch>
            <a:fillRect/>
          </a:stretch>
        </p:blipFill>
        <p:spPr>
          <a:xfrm>
            <a:off x="7196500" y="1656553"/>
            <a:ext cx="1231500" cy="1231500"/>
          </a:xfrm>
          <a:prstGeom prst="rect">
            <a:avLst/>
          </a:prstGeom>
          <a:noFill/>
          <a:ln>
            <a:noFill/>
          </a:ln>
        </p:spPr>
      </p:pic>
      <p:sp>
        <p:nvSpPr>
          <p:cNvPr id="439" name="Google Shape;439;p66"/>
          <p:cNvSpPr/>
          <p:nvPr/>
        </p:nvSpPr>
        <p:spPr>
          <a:xfrm>
            <a:off x="6559400" y="3628425"/>
            <a:ext cx="859200" cy="879600"/>
          </a:xfrm>
          <a:prstGeom prst="roundRect">
            <a:avLst>
              <a:gd fmla="val 16667" name="adj"/>
            </a:avLst>
          </a:prstGeom>
          <a:noFill/>
          <a:ln cap="flat" cmpd="sng" w="19050">
            <a:solidFill>
              <a:srgbClr val="27D1B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6"/>
          <p:cNvSpPr/>
          <p:nvPr/>
        </p:nvSpPr>
        <p:spPr>
          <a:xfrm>
            <a:off x="7549875" y="4161125"/>
            <a:ext cx="1444500" cy="754500"/>
          </a:xfrm>
          <a:prstGeom prst="roundRect">
            <a:avLst>
              <a:gd fmla="val 16667" name="adj"/>
            </a:avLst>
          </a:prstGeom>
          <a:noFill/>
          <a:ln cap="flat" cmpd="sng" w="19050">
            <a:solidFill>
              <a:srgbClr val="FDD33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p:nvPr/>
        </p:nvSpPr>
        <p:spPr>
          <a:xfrm>
            <a:off x="8131975" y="3423750"/>
            <a:ext cx="504600" cy="643200"/>
          </a:xfrm>
          <a:prstGeom prst="roundRect">
            <a:avLst>
              <a:gd fmla="val 16667" name="adj"/>
            </a:avLst>
          </a:prstGeom>
          <a:noFill/>
          <a:ln cap="flat" cmpd="sng" w="19050">
            <a:solidFill>
              <a:srgbClr val="64B9F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6"/>
          <p:cNvSpPr/>
          <p:nvPr/>
        </p:nvSpPr>
        <p:spPr>
          <a:xfrm>
            <a:off x="6971450" y="3921600"/>
            <a:ext cx="1767000" cy="337800"/>
          </a:xfrm>
          <a:prstGeom prst="roundRect">
            <a:avLst>
              <a:gd fmla="val 44568"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Caveat Brush"/>
                <a:ea typeface="Caveat Brush"/>
                <a:cs typeface="Caveat Brush"/>
                <a:sym typeface="Caveat Brush"/>
              </a:rPr>
              <a:t>Vocabulary Cluster</a:t>
            </a:r>
            <a:endParaRPr sz="1700">
              <a:latin typeface="Caveat Brush"/>
              <a:ea typeface="Caveat Brush"/>
              <a:cs typeface="Caveat Brush"/>
              <a:sym typeface="Caveat Brush"/>
            </a:endParaRPr>
          </a:p>
        </p:txBody>
      </p:sp>
      <p:sp>
        <p:nvSpPr>
          <p:cNvPr id="443" name="Google Shape;443;p66"/>
          <p:cNvSpPr/>
          <p:nvPr/>
        </p:nvSpPr>
        <p:spPr>
          <a:xfrm>
            <a:off x="6931168" y="2194225"/>
            <a:ext cx="396825" cy="1354950"/>
          </a:xfrm>
          <a:custGeom>
            <a:rect b="b" l="l" r="r" t="t"/>
            <a:pathLst>
              <a:path extrusionOk="0" h="54198" w="15873">
                <a:moveTo>
                  <a:pt x="15873" y="0"/>
                </a:moveTo>
                <a:cubicBezTo>
                  <a:pt x="13549" y="4015"/>
                  <a:pt x="4569" y="15055"/>
                  <a:pt x="1928" y="24088"/>
                </a:cubicBezTo>
                <a:cubicBezTo>
                  <a:pt x="-713" y="33121"/>
                  <a:pt x="343" y="49180"/>
                  <a:pt x="26" y="54198"/>
                </a:cubicBezTo>
              </a:path>
            </a:pathLst>
          </a:custGeom>
          <a:noFill/>
          <a:ln cap="flat" cmpd="sng" w="28575">
            <a:solidFill>
              <a:srgbClr val="27D1B3"/>
            </a:solidFill>
            <a:prstDash val="solid"/>
            <a:round/>
            <a:headEnd len="med" w="med" type="none"/>
            <a:tailEnd len="med" w="med" type="triangle"/>
          </a:ln>
        </p:spPr>
      </p:sp>
      <p:sp>
        <p:nvSpPr>
          <p:cNvPr id="444" name="Google Shape;444;p66"/>
          <p:cNvSpPr/>
          <p:nvPr/>
        </p:nvSpPr>
        <p:spPr>
          <a:xfrm rot="-184264">
            <a:off x="7558319" y="2874668"/>
            <a:ext cx="409525" cy="783342"/>
          </a:xfrm>
          <a:custGeom>
            <a:rect b="b" l="l" r="r" t="t"/>
            <a:pathLst>
              <a:path extrusionOk="0" h="31320" w="12887">
                <a:moveTo>
                  <a:pt x="737" y="0"/>
                </a:moveTo>
                <a:cubicBezTo>
                  <a:pt x="782" y="3780"/>
                  <a:pt x="-1018" y="17460"/>
                  <a:pt x="1007" y="22680"/>
                </a:cubicBezTo>
                <a:cubicBezTo>
                  <a:pt x="3032" y="27900"/>
                  <a:pt x="10907" y="29880"/>
                  <a:pt x="12887" y="31320"/>
                </a:cubicBezTo>
              </a:path>
            </a:pathLst>
          </a:custGeom>
          <a:noFill/>
          <a:ln cap="flat" cmpd="sng" w="28575">
            <a:solidFill>
              <a:srgbClr val="64B9FC"/>
            </a:solidFill>
            <a:prstDash val="solid"/>
            <a:round/>
            <a:headEnd len="med" w="med" type="none"/>
            <a:tailEnd len="med" w="med" type="triangle"/>
          </a:ln>
        </p:spPr>
      </p:sp>
      <p:sp>
        <p:nvSpPr>
          <p:cNvPr id="445" name="Google Shape;445;p66"/>
          <p:cNvSpPr/>
          <p:nvPr/>
        </p:nvSpPr>
        <p:spPr>
          <a:xfrm>
            <a:off x="8326050" y="2512500"/>
            <a:ext cx="634500" cy="1599750"/>
          </a:xfrm>
          <a:custGeom>
            <a:rect b="b" l="l" r="r" t="t"/>
            <a:pathLst>
              <a:path extrusionOk="0" h="63990" w="25380">
                <a:moveTo>
                  <a:pt x="0" y="0"/>
                </a:moveTo>
                <a:cubicBezTo>
                  <a:pt x="3645" y="3195"/>
                  <a:pt x="17640" y="8505"/>
                  <a:pt x="21870" y="19170"/>
                </a:cubicBezTo>
                <a:cubicBezTo>
                  <a:pt x="26100" y="29835"/>
                  <a:pt x="24795" y="56520"/>
                  <a:pt x="25380" y="63990"/>
                </a:cubicBezTo>
              </a:path>
            </a:pathLst>
          </a:custGeom>
          <a:noFill/>
          <a:ln cap="flat" cmpd="sng" w="28575">
            <a:solidFill>
              <a:srgbClr val="FDD330"/>
            </a:solidFill>
            <a:prstDash val="solid"/>
            <a:round/>
            <a:headEnd len="med" w="med" type="none"/>
            <a:tailEnd len="med" w="med" type="triangle"/>
          </a:ln>
        </p:spPr>
      </p:sp>
      <p:pic>
        <p:nvPicPr>
          <p:cNvPr id="446" name="Google Shape;446;p66"/>
          <p:cNvPicPr preferRelativeResize="0"/>
          <p:nvPr/>
        </p:nvPicPr>
        <p:blipFill>
          <a:blip r:embed="rId7">
            <a:alphaModFix/>
          </a:blip>
          <a:stretch>
            <a:fillRect/>
          </a:stretch>
        </p:blipFill>
        <p:spPr>
          <a:xfrm>
            <a:off x="215800" y="3858875"/>
            <a:ext cx="771525" cy="1009650"/>
          </a:xfrm>
          <a:prstGeom prst="rect">
            <a:avLst/>
          </a:prstGeom>
          <a:noFill/>
          <a:ln>
            <a:noFill/>
          </a:ln>
        </p:spPr>
      </p:pic>
      <p:pic>
        <p:nvPicPr>
          <p:cNvPr id="447" name="Google Shape;447;p66" title="gogo.mp3">
            <a:hlinkClick r:id="rId8"/>
          </p:cNvPr>
          <p:cNvPicPr preferRelativeResize="0"/>
          <p:nvPr/>
        </p:nvPicPr>
        <p:blipFill>
          <a:blip r:embed="rId9">
            <a:alphaModFix/>
          </a:blip>
          <a:stretch>
            <a:fillRect/>
          </a:stretch>
        </p:blipFill>
        <p:spPr>
          <a:xfrm>
            <a:off x="6078425" y="442150"/>
            <a:ext cx="685800" cy="6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2600"/>
                                        <p:tgtEl>
                                          <p:spTgt spid="446"/>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25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2500"/>
                                        <p:tgtEl>
                                          <p:spTgt spid="439"/>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2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2500"/>
                                        <p:tgtEl>
                                          <p:spTgt spid="441"/>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2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25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67"/>
          <p:cNvSpPr txBox="1"/>
          <p:nvPr/>
        </p:nvSpPr>
        <p:spPr>
          <a:xfrm>
            <a:off x="3077525" y="549025"/>
            <a:ext cx="5966400" cy="17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Computing Device:</a:t>
            </a:r>
            <a:r>
              <a:rPr lang="en" sz="1600">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a machine that can run a program, including computers, tablets, servers, routers, and smart sensors</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Computing System: </a:t>
            </a:r>
            <a:r>
              <a:rPr lang="en" sz="1600">
                <a:solidFill>
                  <a:schemeClr val="dk1"/>
                </a:solidFill>
                <a:latin typeface="Proxima Nova"/>
                <a:ea typeface="Proxima Nova"/>
                <a:cs typeface="Proxima Nova"/>
                <a:sym typeface="Proxima Nova"/>
              </a:rPr>
              <a:t>a group of computing devices and programs working together for a common purpose</a:t>
            </a:r>
            <a:endParaRPr b="1" sz="3000">
              <a:latin typeface="Proxima Nova"/>
              <a:ea typeface="Proxima Nova"/>
              <a:cs typeface="Proxima Nova"/>
              <a:sym typeface="Proxima Nova"/>
            </a:endParaRPr>
          </a:p>
        </p:txBody>
      </p:sp>
      <p:sp>
        <p:nvSpPr>
          <p:cNvPr id="453" name="Google Shape;453;p6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Wrap Up</a:t>
            </a:r>
            <a:endParaRPr>
              <a:solidFill>
                <a:srgbClr val="FFFFFF"/>
              </a:solidFill>
            </a:endParaRPr>
          </a:p>
        </p:txBody>
      </p:sp>
      <p:pic>
        <p:nvPicPr>
          <p:cNvPr id="454" name="Google Shape;454;p67"/>
          <p:cNvPicPr preferRelativeResize="0"/>
          <p:nvPr/>
        </p:nvPicPr>
        <p:blipFill>
          <a:blip r:embed="rId4">
            <a:alphaModFix/>
          </a:blip>
          <a:stretch>
            <a:fillRect/>
          </a:stretch>
        </p:blipFill>
        <p:spPr>
          <a:xfrm>
            <a:off x="1388800" y="431050"/>
            <a:ext cx="1407525" cy="949600"/>
          </a:xfrm>
          <a:prstGeom prst="rect">
            <a:avLst/>
          </a:prstGeom>
          <a:noFill/>
          <a:ln>
            <a:noFill/>
          </a:ln>
        </p:spPr>
      </p:pic>
      <p:pic>
        <p:nvPicPr>
          <p:cNvPr id="455" name="Google Shape;455;p67"/>
          <p:cNvPicPr preferRelativeResize="0"/>
          <p:nvPr/>
        </p:nvPicPr>
        <p:blipFill>
          <a:blip r:embed="rId5">
            <a:alphaModFix/>
          </a:blip>
          <a:stretch>
            <a:fillRect/>
          </a:stretch>
        </p:blipFill>
        <p:spPr>
          <a:xfrm>
            <a:off x="1187175" y="1622150"/>
            <a:ext cx="1810781" cy="949600"/>
          </a:xfrm>
          <a:prstGeom prst="rect">
            <a:avLst/>
          </a:prstGeom>
          <a:noFill/>
          <a:ln>
            <a:noFill/>
          </a:ln>
        </p:spPr>
      </p:pic>
      <p:pic>
        <p:nvPicPr>
          <p:cNvPr id="456" name="Google Shape;456;p67"/>
          <p:cNvPicPr preferRelativeResize="0"/>
          <p:nvPr/>
        </p:nvPicPr>
        <p:blipFill>
          <a:blip r:embed="rId6">
            <a:alphaModFix/>
          </a:blip>
          <a:stretch>
            <a:fillRect/>
          </a:stretch>
        </p:blipFill>
        <p:spPr>
          <a:xfrm>
            <a:off x="0" y="2776950"/>
            <a:ext cx="1952275" cy="1464199"/>
          </a:xfrm>
          <a:prstGeom prst="rect">
            <a:avLst/>
          </a:prstGeom>
          <a:noFill/>
          <a:ln>
            <a:noFill/>
          </a:ln>
        </p:spPr>
      </p:pic>
      <p:sp>
        <p:nvSpPr>
          <p:cNvPr id="457" name="Google Shape;457;p67"/>
          <p:cNvSpPr txBox="1"/>
          <p:nvPr/>
        </p:nvSpPr>
        <p:spPr>
          <a:xfrm>
            <a:off x="1910575" y="2776950"/>
            <a:ext cx="2536200" cy="19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Computing Network:  </a:t>
            </a:r>
            <a:r>
              <a:rPr lang="en" sz="1600">
                <a:solidFill>
                  <a:schemeClr val="dk1"/>
                </a:solidFill>
                <a:latin typeface="Proxima Nova"/>
                <a:ea typeface="Proxima Nova"/>
                <a:cs typeface="Proxima Nova"/>
                <a:sym typeface="Proxima Nova"/>
              </a:rPr>
              <a:t>a group of interconnected computing devices capable of sending or receiving data. </a:t>
            </a:r>
            <a:endParaRPr sz="1600">
              <a:solidFill>
                <a:schemeClr val="dk1"/>
              </a:solidFill>
              <a:latin typeface="Proxima Nova"/>
              <a:ea typeface="Proxima Nova"/>
              <a:cs typeface="Proxima Nova"/>
              <a:sym typeface="Proxima Nova"/>
            </a:endParaRPr>
          </a:p>
        </p:txBody>
      </p:sp>
      <p:sp>
        <p:nvSpPr>
          <p:cNvPr id="458" name="Google Shape;458;p67"/>
          <p:cNvSpPr txBox="1"/>
          <p:nvPr/>
        </p:nvSpPr>
        <p:spPr>
          <a:xfrm>
            <a:off x="6588125" y="2706050"/>
            <a:ext cx="2261100" cy="19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Path: </a:t>
            </a:r>
            <a:r>
              <a:rPr lang="en" sz="1600">
                <a:solidFill>
                  <a:schemeClr val="dk1"/>
                </a:solidFill>
                <a:latin typeface="Proxima Nova"/>
                <a:ea typeface="Proxima Nova"/>
                <a:cs typeface="Proxima Nova"/>
                <a:sym typeface="Proxima Nova"/>
              </a:rPr>
              <a:t>the series of connections between computing devices on a network starting with a sender and ending with a receiver.</a:t>
            </a:r>
            <a:endParaRPr sz="1200"/>
          </a:p>
        </p:txBody>
      </p:sp>
      <p:pic>
        <p:nvPicPr>
          <p:cNvPr id="459" name="Google Shape;459;p67"/>
          <p:cNvPicPr preferRelativeResize="0"/>
          <p:nvPr/>
        </p:nvPicPr>
        <p:blipFill>
          <a:blip r:embed="rId7">
            <a:alphaModFix/>
          </a:blip>
          <a:stretch>
            <a:fillRect/>
          </a:stretch>
        </p:blipFill>
        <p:spPr>
          <a:xfrm>
            <a:off x="4446775" y="2706050"/>
            <a:ext cx="2141350" cy="1606000"/>
          </a:xfrm>
          <a:prstGeom prst="rect">
            <a:avLst/>
          </a:prstGeom>
          <a:noFill/>
          <a:ln>
            <a:noFill/>
          </a:ln>
        </p:spPr>
      </p:pic>
      <p:sp>
        <p:nvSpPr>
          <p:cNvPr id="460" name="Google Shape;460;p67"/>
          <p:cNvSpPr txBox="1"/>
          <p:nvPr/>
        </p:nvSpPr>
        <p:spPr>
          <a:xfrm>
            <a:off x="2861675" y="4538650"/>
            <a:ext cx="6607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Bandwidth: </a:t>
            </a:r>
            <a:r>
              <a:rPr lang="en" sz="1600">
                <a:solidFill>
                  <a:schemeClr val="dk1"/>
                </a:solidFill>
                <a:latin typeface="Proxima Nova"/>
                <a:ea typeface="Proxima Nova"/>
                <a:cs typeface="Proxima Nova"/>
                <a:sym typeface="Proxima Nova"/>
              </a:rPr>
              <a:t>the maximum amount of data that can be sent in a fixed amount of time, usually measured in bits per second. </a:t>
            </a:r>
            <a:endParaRPr sz="1200"/>
          </a:p>
        </p:txBody>
      </p:sp>
      <p:pic>
        <p:nvPicPr>
          <p:cNvPr id="461" name="Google Shape;461;p67"/>
          <p:cNvPicPr preferRelativeResize="0"/>
          <p:nvPr/>
        </p:nvPicPr>
        <p:blipFill>
          <a:blip r:embed="rId8">
            <a:alphaModFix/>
          </a:blip>
          <a:stretch>
            <a:fillRect/>
          </a:stretch>
        </p:blipFill>
        <p:spPr>
          <a:xfrm>
            <a:off x="385550" y="4647651"/>
            <a:ext cx="2476119" cy="44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68"/>
          <p:cNvSpPr txBox="1"/>
          <p:nvPr/>
        </p:nvSpPr>
        <p:spPr>
          <a:xfrm>
            <a:off x="292375" y="734800"/>
            <a:ext cx="8478600" cy="12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 </a:t>
            </a:r>
            <a:r>
              <a:rPr lang="en" sz="3600">
                <a:solidFill>
                  <a:schemeClr val="dk1"/>
                </a:solidFill>
                <a:latin typeface="Proxima Nova"/>
                <a:ea typeface="Proxima Nova"/>
                <a:cs typeface="Proxima Nova"/>
                <a:sym typeface="Proxima Nova"/>
              </a:rPr>
              <a:t>How would you use these words to describe today’s activity?</a:t>
            </a:r>
            <a:br>
              <a:rPr lang="en" sz="3600">
                <a:solidFill>
                  <a:schemeClr val="dk1"/>
                </a:solidFill>
                <a:latin typeface="Proxima Nova"/>
                <a:ea typeface="Proxima Nova"/>
                <a:cs typeface="Proxima Nova"/>
                <a:sym typeface="Proxima Nova"/>
              </a:rPr>
            </a:b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467" name="Google Shape;467;p6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Wrap Up</a:t>
            </a:r>
            <a:endParaRPr>
              <a:solidFill>
                <a:srgbClr val="FFFFFF"/>
              </a:solidFill>
            </a:endParaRPr>
          </a:p>
        </p:txBody>
      </p:sp>
      <p:sp>
        <p:nvSpPr>
          <p:cNvPr id="468" name="Google Shape;468;p68"/>
          <p:cNvSpPr txBox="1"/>
          <p:nvPr/>
        </p:nvSpPr>
        <p:spPr>
          <a:xfrm>
            <a:off x="1653750" y="2411250"/>
            <a:ext cx="5836500" cy="19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Proxima Nova"/>
                <a:ea typeface="Proxima Nova"/>
                <a:cs typeface="Proxima Nova"/>
                <a:sym typeface="Proxima Nova"/>
              </a:rPr>
              <a:t>Computing Device</a:t>
            </a:r>
            <a:endParaRPr sz="2400">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434343"/>
                </a:solidFill>
                <a:latin typeface="Proxima Nova"/>
                <a:ea typeface="Proxima Nova"/>
                <a:cs typeface="Proxima Nova"/>
                <a:sym typeface="Proxima Nova"/>
              </a:rPr>
              <a:t>Computing System</a:t>
            </a:r>
            <a:endParaRPr sz="2400">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434343"/>
                </a:solidFill>
                <a:latin typeface="Proxima Nova"/>
                <a:ea typeface="Proxima Nova"/>
                <a:cs typeface="Proxima Nova"/>
                <a:sym typeface="Proxima Nova"/>
              </a:rPr>
              <a:t>Computing Network </a:t>
            </a:r>
            <a:endParaRPr sz="2400">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434343"/>
                </a:solidFill>
                <a:latin typeface="Proxima Nova"/>
                <a:ea typeface="Proxima Nova"/>
                <a:cs typeface="Proxima Nova"/>
                <a:sym typeface="Proxima Nova"/>
              </a:rPr>
              <a:t>Path</a:t>
            </a:r>
            <a:endParaRPr sz="2400">
              <a:solidFill>
                <a:srgbClr val="434343"/>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434343"/>
                </a:solidFill>
                <a:latin typeface="Proxima Nova"/>
                <a:ea typeface="Proxima Nova"/>
                <a:cs typeface="Proxima Nova"/>
                <a:sym typeface="Proxima Nova"/>
              </a:rPr>
              <a:t>Bandwidth</a:t>
            </a:r>
            <a:endParaRPr sz="2400">
              <a:solidFill>
                <a:srgbClr val="434343"/>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69"/>
          <p:cNvSpPr txBox="1"/>
          <p:nvPr/>
        </p:nvSpPr>
        <p:spPr>
          <a:xfrm>
            <a:off x="3077525" y="549025"/>
            <a:ext cx="5966400" cy="17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Computing Device:</a:t>
            </a:r>
            <a:r>
              <a:rPr lang="en" sz="1600">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a machine that can run a program, including computers, tablets, servers, routers, and smart sensors</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Computing System: </a:t>
            </a:r>
            <a:r>
              <a:rPr lang="en" sz="1600">
                <a:solidFill>
                  <a:schemeClr val="dk1"/>
                </a:solidFill>
                <a:latin typeface="Proxima Nova"/>
                <a:ea typeface="Proxima Nova"/>
                <a:cs typeface="Proxima Nova"/>
                <a:sym typeface="Proxima Nova"/>
              </a:rPr>
              <a:t>a group of computing devices and programs working together for a common purpose</a:t>
            </a:r>
            <a:endParaRPr b="1" sz="3000">
              <a:latin typeface="Proxima Nova"/>
              <a:ea typeface="Proxima Nova"/>
              <a:cs typeface="Proxima Nova"/>
              <a:sym typeface="Proxima Nova"/>
            </a:endParaRPr>
          </a:p>
        </p:txBody>
      </p:sp>
      <p:sp>
        <p:nvSpPr>
          <p:cNvPr id="474" name="Google Shape;474;p6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2 - Wrap Up</a:t>
            </a:r>
            <a:endParaRPr>
              <a:solidFill>
                <a:srgbClr val="FFFFFF"/>
              </a:solidFill>
            </a:endParaRPr>
          </a:p>
        </p:txBody>
      </p:sp>
      <p:pic>
        <p:nvPicPr>
          <p:cNvPr id="475" name="Google Shape;475;p69"/>
          <p:cNvPicPr preferRelativeResize="0"/>
          <p:nvPr/>
        </p:nvPicPr>
        <p:blipFill>
          <a:blip r:embed="rId4">
            <a:alphaModFix/>
          </a:blip>
          <a:stretch>
            <a:fillRect/>
          </a:stretch>
        </p:blipFill>
        <p:spPr>
          <a:xfrm>
            <a:off x="1388800" y="431050"/>
            <a:ext cx="1407525" cy="949600"/>
          </a:xfrm>
          <a:prstGeom prst="rect">
            <a:avLst/>
          </a:prstGeom>
          <a:noFill/>
          <a:ln>
            <a:noFill/>
          </a:ln>
        </p:spPr>
      </p:pic>
      <p:pic>
        <p:nvPicPr>
          <p:cNvPr id="476" name="Google Shape;476;p69"/>
          <p:cNvPicPr preferRelativeResize="0"/>
          <p:nvPr/>
        </p:nvPicPr>
        <p:blipFill>
          <a:blip r:embed="rId5">
            <a:alphaModFix/>
          </a:blip>
          <a:stretch>
            <a:fillRect/>
          </a:stretch>
        </p:blipFill>
        <p:spPr>
          <a:xfrm>
            <a:off x="1187175" y="1622150"/>
            <a:ext cx="1810781" cy="949600"/>
          </a:xfrm>
          <a:prstGeom prst="rect">
            <a:avLst/>
          </a:prstGeom>
          <a:noFill/>
          <a:ln>
            <a:noFill/>
          </a:ln>
        </p:spPr>
      </p:pic>
      <p:pic>
        <p:nvPicPr>
          <p:cNvPr id="477" name="Google Shape;477;p69"/>
          <p:cNvPicPr preferRelativeResize="0"/>
          <p:nvPr/>
        </p:nvPicPr>
        <p:blipFill>
          <a:blip r:embed="rId6">
            <a:alphaModFix/>
          </a:blip>
          <a:stretch>
            <a:fillRect/>
          </a:stretch>
        </p:blipFill>
        <p:spPr>
          <a:xfrm>
            <a:off x="0" y="2776950"/>
            <a:ext cx="1952275" cy="1464199"/>
          </a:xfrm>
          <a:prstGeom prst="rect">
            <a:avLst/>
          </a:prstGeom>
          <a:noFill/>
          <a:ln>
            <a:noFill/>
          </a:ln>
        </p:spPr>
      </p:pic>
      <p:sp>
        <p:nvSpPr>
          <p:cNvPr id="478" name="Google Shape;478;p69"/>
          <p:cNvSpPr txBox="1"/>
          <p:nvPr/>
        </p:nvSpPr>
        <p:spPr>
          <a:xfrm>
            <a:off x="1910575" y="2776950"/>
            <a:ext cx="2536200" cy="19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Computing Network:  </a:t>
            </a:r>
            <a:r>
              <a:rPr lang="en" sz="1600">
                <a:solidFill>
                  <a:schemeClr val="dk1"/>
                </a:solidFill>
                <a:latin typeface="Proxima Nova"/>
                <a:ea typeface="Proxima Nova"/>
                <a:cs typeface="Proxima Nova"/>
                <a:sym typeface="Proxima Nova"/>
              </a:rPr>
              <a:t>a group of interconnected computing devices capable of sending or receiving data. </a:t>
            </a:r>
            <a:endParaRPr sz="1600">
              <a:solidFill>
                <a:schemeClr val="dk1"/>
              </a:solidFill>
              <a:latin typeface="Proxima Nova"/>
              <a:ea typeface="Proxima Nova"/>
              <a:cs typeface="Proxima Nova"/>
              <a:sym typeface="Proxima Nova"/>
            </a:endParaRPr>
          </a:p>
        </p:txBody>
      </p:sp>
      <p:sp>
        <p:nvSpPr>
          <p:cNvPr id="479" name="Google Shape;479;p69"/>
          <p:cNvSpPr txBox="1"/>
          <p:nvPr/>
        </p:nvSpPr>
        <p:spPr>
          <a:xfrm>
            <a:off x="6588125" y="2706050"/>
            <a:ext cx="2261100" cy="19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Path: </a:t>
            </a:r>
            <a:r>
              <a:rPr lang="en" sz="1600">
                <a:solidFill>
                  <a:schemeClr val="dk1"/>
                </a:solidFill>
                <a:latin typeface="Proxima Nova"/>
                <a:ea typeface="Proxima Nova"/>
                <a:cs typeface="Proxima Nova"/>
                <a:sym typeface="Proxima Nova"/>
              </a:rPr>
              <a:t>the series of connections between computing devices on a network starting with a sender and ending with a receiver.</a:t>
            </a:r>
            <a:endParaRPr sz="1200"/>
          </a:p>
        </p:txBody>
      </p:sp>
      <p:pic>
        <p:nvPicPr>
          <p:cNvPr id="480" name="Google Shape;480;p69"/>
          <p:cNvPicPr preferRelativeResize="0"/>
          <p:nvPr/>
        </p:nvPicPr>
        <p:blipFill>
          <a:blip r:embed="rId7">
            <a:alphaModFix/>
          </a:blip>
          <a:stretch>
            <a:fillRect/>
          </a:stretch>
        </p:blipFill>
        <p:spPr>
          <a:xfrm>
            <a:off x="4446775" y="2706050"/>
            <a:ext cx="2141350" cy="1606000"/>
          </a:xfrm>
          <a:prstGeom prst="rect">
            <a:avLst/>
          </a:prstGeom>
          <a:noFill/>
          <a:ln>
            <a:noFill/>
          </a:ln>
        </p:spPr>
      </p:pic>
      <p:sp>
        <p:nvSpPr>
          <p:cNvPr id="481" name="Google Shape;481;p69"/>
          <p:cNvSpPr txBox="1"/>
          <p:nvPr/>
        </p:nvSpPr>
        <p:spPr>
          <a:xfrm>
            <a:off x="2861675" y="4538650"/>
            <a:ext cx="6607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Bandwidth: </a:t>
            </a:r>
            <a:r>
              <a:rPr lang="en" sz="1600">
                <a:solidFill>
                  <a:schemeClr val="dk1"/>
                </a:solidFill>
                <a:latin typeface="Proxima Nova"/>
                <a:ea typeface="Proxima Nova"/>
                <a:cs typeface="Proxima Nova"/>
                <a:sym typeface="Proxima Nova"/>
              </a:rPr>
              <a:t>the maximum amount of data that can be sent in a fixed amount of time, usually measured in bits per second. </a:t>
            </a:r>
            <a:endParaRPr sz="1200"/>
          </a:p>
        </p:txBody>
      </p:sp>
      <p:pic>
        <p:nvPicPr>
          <p:cNvPr id="482" name="Google Shape;482;p69"/>
          <p:cNvPicPr preferRelativeResize="0"/>
          <p:nvPr/>
        </p:nvPicPr>
        <p:blipFill>
          <a:blip r:embed="rId8">
            <a:alphaModFix/>
          </a:blip>
          <a:stretch>
            <a:fillRect/>
          </a:stretch>
        </p:blipFill>
        <p:spPr>
          <a:xfrm>
            <a:off x="385550" y="4647651"/>
            <a:ext cx="2476119" cy="44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70"/>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 Lesson 3</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The Need for Addressing</a:t>
            </a:r>
            <a:endParaRPr b="1" sz="3600">
              <a:solidFill>
                <a:srgbClr val="FFFFFF"/>
              </a:solidFill>
              <a:latin typeface="Proxima Nova"/>
              <a:ea typeface="Proxima Nova"/>
              <a:cs typeface="Proxima Nova"/>
              <a:sym typeface="Proxima Nova"/>
            </a:endParaRPr>
          </a:p>
        </p:txBody>
      </p:sp>
      <p:grpSp>
        <p:nvGrpSpPr>
          <p:cNvPr id="488" name="Google Shape;488;p70"/>
          <p:cNvGrpSpPr/>
          <p:nvPr/>
        </p:nvGrpSpPr>
        <p:grpSpPr>
          <a:xfrm>
            <a:off x="3048838" y="4351325"/>
            <a:ext cx="3046325" cy="400200"/>
            <a:chOff x="3205775" y="4324050"/>
            <a:chExt cx="3046325" cy="400200"/>
          </a:xfrm>
        </p:grpSpPr>
        <p:pic>
          <p:nvPicPr>
            <p:cNvPr id="489" name="Google Shape;489;p70"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490" name="Google Shape;490;p70"/>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72"/>
          <p:cNvSpPr txBox="1"/>
          <p:nvPr/>
        </p:nvSpPr>
        <p:spPr>
          <a:xfrm>
            <a:off x="523500" y="45825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0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Imagine you were in a room with 5 other people, all with the same name as you.</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might happen when you start communicating?</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solidFill>
                <a:srgbClr val="000000"/>
              </a:solidFill>
              <a:latin typeface="Proxima Nova"/>
              <a:ea typeface="Proxima Nova"/>
              <a:cs typeface="Proxima Nova"/>
              <a:sym typeface="Proxima Nova"/>
            </a:endParaRPr>
          </a:p>
        </p:txBody>
      </p:sp>
      <p:sp>
        <p:nvSpPr>
          <p:cNvPr id="500" name="Google Shape;500;p72"/>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Warm Up</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74"/>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The Need for Addressing</a:t>
            </a:r>
            <a:endParaRPr b="1" sz="3600">
              <a:latin typeface="Proxima Nova"/>
              <a:ea typeface="Proxima Nova"/>
              <a:cs typeface="Proxima Nova"/>
              <a:sym typeface="Proxima Nova"/>
            </a:endParaRPr>
          </a:p>
        </p:txBody>
      </p:sp>
      <p:sp>
        <p:nvSpPr>
          <p:cNvPr id="510" name="Google Shape;510;p74"/>
          <p:cNvSpPr txBox="1"/>
          <p:nvPr/>
        </p:nvSpPr>
        <p:spPr>
          <a:xfrm>
            <a:off x="504650" y="1142325"/>
            <a:ext cx="8256300" cy="13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You should have:</a:t>
            </a:r>
            <a:endParaRPr b="1">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Activity Guide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Pen or pencil</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11" name="Google Shape;511;p7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pic>
        <p:nvPicPr>
          <p:cNvPr id="512" name="Google Shape;512;p74"/>
          <p:cNvPicPr preferRelativeResize="0"/>
          <p:nvPr/>
        </p:nvPicPr>
        <p:blipFill>
          <a:blip r:embed="rId4">
            <a:alphaModFix/>
          </a:blip>
          <a:stretch>
            <a:fillRect/>
          </a:stretch>
        </p:blipFill>
        <p:spPr>
          <a:xfrm>
            <a:off x="5575900" y="1645950"/>
            <a:ext cx="2146349" cy="2786349"/>
          </a:xfrm>
          <a:prstGeom prst="rect">
            <a:avLst/>
          </a:prstGeom>
          <a:noFill/>
          <a:ln>
            <a:noFill/>
          </a:ln>
        </p:spPr>
      </p:pic>
      <p:pic>
        <p:nvPicPr>
          <p:cNvPr id="513" name="Google Shape;513;p74"/>
          <p:cNvPicPr preferRelativeResize="0"/>
          <p:nvPr/>
        </p:nvPicPr>
        <p:blipFill>
          <a:blip r:embed="rId5">
            <a:alphaModFix/>
          </a:blip>
          <a:stretch>
            <a:fillRect/>
          </a:stretch>
        </p:blipFill>
        <p:spPr>
          <a:xfrm rot="-1073081">
            <a:off x="1498550" y="1929050"/>
            <a:ext cx="1839826" cy="2368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7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sp>
        <p:nvSpPr>
          <p:cNvPr id="519" name="Google Shape;519;p75"/>
          <p:cNvSpPr txBox="1"/>
          <p:nvPr/>
        </p:nvSpPr>
        <p:spPr>
          <a:xfrm>
            <a:off x="312025" y="603925"/>
            <a:ext cx="5217300" cy="4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Do This: </a:t>
            </a:r>
            <a:r>
              <a:rPr lang="en" sz="2000">
                <a:solidFill>
                  <a:schemeClr val="dk1"/>
                </a:solidFill>
                <a:latin typeface="Proxima Nova"/>
                <a:ea typeface="Proxima Nova"/>
                <a:cs typeface="Proxima Nova"/>
                <a:sym typeface="Proxima Nova"/>
              </a:rPr>
              <a:t>With your group follow the directions given in the box for Week 1</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If you are a group of 5, everyone cross out Sunday</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If you are a group of 4, everyone cross out Sunday and Saturday</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Before starting to schedule each week, choose a random day of that week when you’re busy and cross it out</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Once your group is ready, fill in your schedules.</a:t>
            </a:r>
            <a:endParaRPr b="1"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dk1"/>
              </a:solidFill>
              <a:latin typeface="Proxima Nova"/>
              <a:ea typeface="Proxima Nova"/>
              <a:cs typeface="Proxima Nova"/>
              <a:sym typeface="Proxima Nova"/>
            </a:endParaRPr>
          </a:p>
        </p:txBody>
      </p:sp>
      <p:graphicFrame>
        <p:nvGraphicFramePr>
          <p:cNvPr id="520" name="Google Shape;520;p75"/>
          <p:cNvGraphicFramePr/>
          <p:nvPr/>
        </p:nvGraphicFramePr>
        <p:xfrm>
          <a:off x="5893150" y="1206100"/>
          <a:ext cx="3000000" cy="3000000"/>
        </p:xfrm>
        <a:graphic>
          <a:graphicData uri="http://schemas.openxmlformats.org/drawingml/2006/table">
            <a:tbl>
              <a:tblPr>
                <a:noFill/>
                <a:tableStyleId>{6A6EA0E7-353C-48DE-9EE2-3825CB2D869D}</a:tableStyleId>
              </a:tblPr>
              <a:tblGrid>
                <a:gridCol w="866775"/>
                <a:gridCol w="2152650"/>
              </a:tblGrid>
              <a:tr h="266700">
                <a:tc gridSpan="2">
                  <a:txBody>
                    <a:bodyPr/>
                    <a:lstStyle/>
                    <a:p>
                      <a:pPr indent="0" lvl="0" marL="0" rtl="0" algn="ctr">
                        <a:spcBef>
                          <a:spcPts val="0"/>
                        </a:spcBef>
                        <a:spcAft>
                          <a:spcPts val="0"/>
                        </a:spcAft>
                        <a:buNone/>
                      </a:pPr>
                      <a:r>
                        <a:rPr b="1" lang="en" sz="1100">
                          <a:solidFill>
                            <a:srgbClr val="5D6770"/>
                          </a:solidFill>
                        </a:rPr>
                        <a:t>Week 1</a:t>
                      </a:r>
                      <a:endParaRPr b="1" sz="1100">
                        <a:solidFill>
                          <a:srgbClr val="5D6770"/>
                        </a:solidFill>
                      </a:endParaRPr>
                    </a:p>
                  </a:txBody>
                  <a:tcPr marT="63500" marB="63500" marR="63500" marL="63500"/>
                </a:tc>
                <a:tc hMerge="1"/>
              </a:tr>
              <a:tr h="12700">
                <a:tc>
                  <a:txBody>
                    <a:bodyPr/>
                    <a:lstStyle/>
                    <a:p>
                      <a:pPr indent="0" lvl="0" marL="0" rtl="0" algn="ctr">
                        <a:spcBef>
                          <a:spcPts val="0"/>
                        </a:spcBef>
                        <a:spcAft>
                          <a:spcPts val="0"/>
                        </a:spcAft>
                        <a:buNone/>
                      </a:pPr>
                      <a:r>
                        <a:rPr b="1" lang="en" sz="1100">
                          <a:solidFill>
                            <a:srgbClr val="5D6770"/>
                          </a:solidFill>
                        </a:rPr>
                        <a:t>Day</a:t>
                      </a:r>
                      <a:endParaRPr b="1" sz="1100">
                        <a:solidFill>
                          <a:srgbClr val="5D6770"/>
                        </a:solidFill>
                      </a:endParaRPr>
                    </a:p>
                  </a:txBody>
                  <a:tcPr marT="63500" marB="63500" marR="63500" marL="63500"/>
                </a:tc>
                <a:tc>
                  <a:txBody>
                    <a:bodyPr/>
                    <a:lstStyle/>
                    <a:p>
                      <a:pPr indent="0" lvl="0" marL="0" rtl="0" algn="ctr">
                        <a:spcBef>
                          <a:spcPts val="0"/>
                        </a:spcBef>
                        <a:spcAft>
                          <a:spcPts val="0"/>
                        </a:spcAft>
                        <a:buNone/>
                      </a:pPr>
                      <a:r>
                        <a:rPr b="1" lang="en" sz="1100">
                          <a:solidFill>
                            <a:srgbClr val="5D6770"/>
                          </a:solidFill>
                        </a:rPr>
                        <a:t>Classmate Name</a:t>
                      </a:r>
                      <a:endParaRPr b="1" sz="1100">
                        <a:solidFill>
                          <a:srgbClr val="5D6770"/>
                        </a:solidFill>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Monday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Tuesday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 BUSY XXXX</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Wednesday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Thursday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Friday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Saturday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XXXXXXXXXXX</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Sunday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XXXXXXXXXXX</a:t>
                      </a:r>
                      <a:endParaRPr sz="1000">
                        <a:solidFill>
                          <a:srgbClr val="5D6770"/>
                        </a:solidFill>
                        <a:latin typeface="Handlee"/>
                        <a:ea typeface="Handlee"/>
                        <a:cs typeface="Handlee"/>
                        <a:sym typeface="Handlee"/>
                      </a:endParaRPr>
                    </a:p>
                  </a:txBody>
                  <a:tcPr marT="63500" marB="63500" marR="63500" marL="635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7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sp>
        <p:nvSpPr>
          <p:cNvPr id="526" name="Google Shape;526;p76"/>
          <p:cNvSpPr txBox="1"/>
          <p:nvPr/>
        </p:nvSpPr>
        <p:spPr>
          <a:xfrm>
            <a:off x="312025" y="603925"/>
            <a:ext cx="8511600" cy="42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roxima Nova"/>
                <a:ea typeface="Proxima Nova"/>
                <a:cs typeface="Proxima Nova"/>
                <a:sym typeface="Proxima Nova"/>
              </a:rPr>
              <a:t>Prompt: </a:t>
            </a:r>
            <a:r>
              <a:rPr lang="en" sz="3000">
                <a:solidFill>
                  <a:schemeClr val="dk1"/>
                </a:solidFill>
                <a:latin typeface="Proxima Nova"/>
                <a:ea typeface="Proxima Nova"/>
                <a:cs typeface="Proxima Nova"/>
                <a:sym typeface="Proxima Nova"/>
              </a:rPr>
              <a:t>With your group check that everyone's schedules match. Then discuss what worked well, what made this tricky, if there's anything you want to try differently in Week 2.</a:t>
            </a:r>
            <a:endParaRPr sz="3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dk1"/>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7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sp>
        <p:nvSpPr>
          <p:cNvPr id="532" name="Google Shape;532;p77"/>
          <p:cNvSpPr txBox="1"/>
          <p:nvPr/>
        </p:nvSpPr>
        <p:spPr>
          <a:xfrm>
            <a:off x="312025" y="603925"/>
            <a:ext cx="5217300" cy="4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Do This: </a:t>
            </a:r>
            <a:r>
              <a:rPr lang="en" sz="2000">
                <a:solidFill>
                  <a:schemeClr val="dk1"/>
                </a:solidFill>
                <a:latin typeface="Proxima Nova"/>
                <a:ea typeface="Proxima Nova"/>
                <a:cs typeface="Proxima Nova"/>
                <a:sym typeface="Proxima Nova"/>
              </a:rPr>
              <a:t>With your group follow the same directions to set up Week 2</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If you are a group of 5, everyone cross out Sunday</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If you are a group of 4, everyone cross out Sunday and Saturday</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Cross out a new random day</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000">
              <a:solidFill>
                <a:schemeClr val="dk1"/>
              </a:solidFill>
              <a:latin typeface="Proxima Nova"/>
              <a:ea typeface="Proxima Nova"/>
              <a:cs typeface="Proxima Nova"/>
              <a:sym typeface="Proxima Nova"/>
            </a:endParaRPr>
          </a:p>
        </p:txBody>
      </p:sp>
      <p:graphicFrame>
        <p:nvGraphicFramePr>
          <p:cNvPr id="533" name="Google Shape;533;p77"/>
          <p:cNvGraphicFramePr/>
          <p:nvPr/>
        </p:nvGraphicFramePr>
        <p:xfrm>
          <a:off x="5893150" y="1206100"/>
          <a:ext cx="3000000" cy="3000000"/>
        </p:xfrm>
        <a:graphic>
          <a:graphicData uri="http://schemas.openxmlformats.org/drawingml/2006/table">
            <a:tbl>
              <a:tblPr>
                <a:noFill/>
                <a:tableStyleId>{6A6EA0E7-353C-48DE-9EE2-3825CB2D869D}</a:tableStyleId>
              </a:tblPr>
              <a:tblGrid>
                <a:gridCol w="866775"/>
                <a:gridCol w="2152650"/>
              </a:tblGrid>
              <a:tr h="266700">
                <a:tc gridSpan="2">
                  <a:txBody>
                    <a:bodyPr/>
                    <a:lstStyle/>
                    <a:p>
                      <a:pPr indent="0" lvl="0" marL="0" rtl="0" algn="ctr">
                        <a:spcBef>
                          <a:spcPts val="0"/>
                        </a:spcBef>
                        <a:spcAft>
                          <a:spcPts val="0"/>
                        </a:spcAft>
                        <a:buNone/>
                      </a:pPr>
                      <a:r>
                        <a:rPr b="1" lang="en" sz="1100">
                          <a:solidFill>
                            <a:srgbClr val="5D6770"/>
                          </a:solidFill>
                        </a:rPr>
                        <a:t>Week 2</a:t>
                      </a:r>
                      <a:endParaRPr b="1" sz="1100">
                        <a:solidFill>
                          <a:srgbClr val="5D6770"/>
                        </a:solidFill>
                      </a:endParaRPr>
                    </a:p>
                  </a:txBody>
                  <a:tcPr marT="63500" marB="63500" marR="63500" marL="63500"/>
                </a:tc>
                <a:tc hMerge="1"/>
              </a:tr>
              <a:tr h="12700">
                <a:tc>
                  <a:txBody>
                    <a:bodyPr/>
                    <a:lstStyle/>
                    <a:p>
                      <a:pPr indent="0" lvl="0" marL="0" rtl="0" algn="ctr">
                        <a:spcBef>
                          <a:spcPts val="0"/>
                        </a:spcBef>
                        <a:spcAft>
                          <a:spcPts val="0"/>
                        </a:spcAft>
                        <a:buNone/>
                      </a:pPr>
                      <a:r>
                        <a:rPr b="1" lang="en" sz="1100">
                          <a:solidFill>
                            <a:srgbClr val="5D6770"/>
                          </a:solidFill>
                        </a:rPr>
                        <a:t>Day</a:t>
                      </a:r>
                      <a:endParaRPr b="1" sz="1100">
                        <a:solidFill>
                          <a:srgbClr val="5D6770"/>
                        </a:solidFill>
                      </a:endParaRPr>
                    </a:p>
                  </a:txBody>
                  <a:tcPr marT="63500" marB="63500" marR="63500" marL="63500"/>
                </a:tc>
                <a:tc>
                  <a:txBody>
                    <a:bodyPr/>
                    <a:lstStyle/>
                    <a:p>
                      <a:pPr indent="0" lvl="0" marL="0" rtl="0" algn="ctr">
                        <a:spcBef>
                          <a:spcPts val="0"/>
                        </a:spcBef>
                        <a:spcAft>
                          <a:spcPts val="0"/>
                        </a:spcAft>
                        <a:buNone/>
                      </a:pPr>
                      <a:r>
                        <a:rPr b="1" lang="en" sz="1100">
                          <a:solidFill>
                            <a:srgbClr val="5D6770"/>
                          </a:solidFill>
                        </a:rPr>
                        <a:t>Classmate Name</a:t>
                      </a:r>
                      <a:endParaRPr b="1" sz="1100">
                        <a:solidFill>
                          <a:srgbClr val="5D6770"/>
                        </a:solidFill>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Monday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Tuesday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Wednesday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Thursday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 BUSY XXXX</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Friday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Saturday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XXXXXXXXXXX</a:t>
                      </a:r>
                      <a:endParaRPr sz="1000">
                        <a:solidFill>
                          <a:srgbClr val="5D6770"/>
                        </a:solidFill>
                        <a:latin typeface="Handlee"/>
                        <a:ea typeface="Handlee"/>
                        <a:cs typeface="Handlee"/>
                        <a:sym typeface="Handlee"/>
                      </a:endParaRPr>
                    </a:p>
                  </a:txBody>
                  <a:tcPr marT="63500" marB="63500" marR="63500" marL="63500"/>
                </a:tc>
              </a:tr>
              <a:tr h="12700">
                <a:tc>
                  <a:txBody>
                    <a:bodyPr/>
                    <a:lstStyle/>
                    <a:p>
                      <a:pPr indent="0" lvl="0" marL="0" rtl="0" algn="ctr">
                        <a:spcBef>
                          <a:spcPts val="0"/>
                        </a:spcBef>
                        <a:spcAft>
                          <a:spcPts val="0"/>
                        </a:spcAft>
                        <a:buNone/>
                      </a:pPr>
                      <a:r>
                        <a:rPr lang="en" sz="1000">
                          <a:solidFill>
                            <a:srgbClr val="5D6770"/>
                          </a:solidFill>
                        </a:rPr>
                        <a:t>Sunday</a:t>
                      </a:r>
                      <a:endParaRPr sz="1000">
                        <a:solidFill>
                          <a:srgbClr val="5D6770"/>
                        </a:solidFill>
                      </a:endParaRPr>
                    </a:p>
                  </a:txBody>
                  <a:tcPr marT="63500" marB="63500" marR="63500" marL="63500"/>
                </a:tc>
                <a:tc>
                  <a:txBody>
                    <a:bodyPr/>
                    <a:lstStyle/>
                    <a:p>
                      <a:pPr indent="0" lvl="0" marL="0" rtl="0" algn="ctr">
                        <a:spcBef>
                          <a:spcPts val="0"/>
                        </a:spcBef>
                        <a:spcAft>
                          <a:spcPts val="0"/>
                        </a:spcAft>
                        <a:buNone/>
                      </a:pPr>
                      <a:r>
                        <a:rPr lang="en" sz="1000">
                          <a:solidFill>
                            <a:srgbClr val="5D6770"/>
                          </a:solidFill>
                          <a:latin typeface="Handlee"/>
                          <a:ea typeface="Handlee"/>
                          <a:cs typeface="Handlee"/>
                          <a:sym typeface="Handlee"/>
                        </a:rPr>
                        <a:t>XXXXXXXXXXX</a:t>
                      </a:r>
                      <a:endParaRPr sz="1000">
                        <a:solidFill>
                          <a:srgbClr val="5D6770"/>
                        </a:solidFill>
                        <a:latin typeface="Handlee"/>
                        <a:ea typeface="Handlee"/>
                        <a:cs typeface="Handlee"/>
                        <a:sym typeface="Handlee"/>
                      </a:endParaRPr>
                    </a:p>
                  </a:txBody>
                  <a:tcPr marT="63500" marB="63500" marR="63500" marL="6350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42"/>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CSP Welcome to the Internet - Warm Up</a:t>
            </a:r>
            <a:endParaRPr>
              <a:solidFill>
                <a:srgbClr val="FFFFFF"/>
              </a:solidFill>
            </a:endParaRPr>
          </a:p>
        </p:txBody>
      </p:sp>
      <p:pic>
        <p:nvPicPr>
          <p:cNvPr id="175" name="Google Shape;175;p42"/>
          <p:cNvPicPr preferRelativeResize="0"/>
          <p:nvPr/>
        </p:nvPicPr>
        <p:blipFill>
          <a:blip r:embed="rId4">
            <a:alphaModFix/>
          </a:blip>
          <a:stretch>
            <a:fillRect/>
          </a:stretch>
        </p:blipFill>
        <p:spPr>
          <a:xfrm>
            <a:off x="2033938" y="660688"/>
            <a:ext cx="2533650" cy="1714500"/>
          </a:xfrm>
          <a:prstGeom prst="rect">
            <a:avLst/>
          </a:prstGeom>
          <a:noFill/>
          <a:ln>
            <a:noFill/>
          </a:ln>
        </p:spPr>
      </p:pic>
      <p:pic>
        <p:nvPicPr>
          <p:cNvPr id="176" name="Google Shape;176;p42"/>
          <p:cNvPicPr preferRelativeResize="0"/>
          <p:nvPr/>
        </p:nvPicPr>
        <p:blipFill>
          <a:blip r:embed="rId5">
            <a:alphaModFix/>
          </a:blip>
          <a:stretch>
            <a:fillRect/>
          </a:stretch>
        </p:blipFill>
        <p:spPr>
          <a:xfrm>
            <a:off x="290250" y="681225"/>
            <a:ext cx="1434349" cy="1430825"/>
          </a:xfrm>
          <a:prstGeom prst="rect">
            <a:avLst/>
          </a:prstGeom>
          <a:noFill/>
          <a:ln>
            <a:noFill/>
          </a:ln>
        </p:spPr>
      </p:pic>
      <p:pic>
        <p:nvPicPr>
          <p:cNvPr id="177" name="Google Shape;177;p42"/>
          <p:cNvPicPr preferRelativeResize="0"/>
          <p:nvPr/>
        </p:nvPicPr>
        <p:blipFill rotWithShape="1">
          <a:blip r:embed="rId6">
            <a:alphaModFix/>
          </a:blip>
          <a:srcRect b="31050" l="20633" r="7548" t="9201"/>
          <a:stretch/>
        </p:blipFill>
        <p:spPr>
          <a:xfrm>
            <a:off x="1008575" y="1819372"/>
            <a:ext cx="2180476" cy="1297678"/>
          </a:xfrm>
          <a:prstGeom prst="rect">
            <a:avLst/>
          </a:prstGeom>
          <a:noFill/>
          <a:ln>
            <a:noFill/>
          </a:ln>
        </p:spPr>
      </p:pic>
      <p:pic>
        <p:nvPicPr>
          <p:cNvPr id="178" name="Google Shape;178;p42"/>
          <p:cNvPicPr preferRelativeResize="0"/>
          <p:nvPr/>
        </p:nvPicPr>
        <p:blipFill>
          <a:blip r:embed="rId7">
            <a:alphaModFix/>
          </a:blip>
          <a:stretch>
            <a:fillRect/>
          </a:stretch>
        </p:blipFill>
        <p:spPr>
          <a:xfrm>
            <a:off x="107926" y="2687875"/>
            <a:ext cx="2180474" cy="2315759"/>
          </a:xfrm>
          <a:prstGeom prst="rect">
            <a:avLst/>
          </a:prstGeom>
          <a:noFill/>
          <a:ln>
            <a:noFill/>
          </a:ln>
        </p:spPr>
      </p:pic>
      <p:grpSp>
        <p:nvGrpSpPr>
          <p:cNvPr id="179" name="Google Shape;179;p42"/>
          <p:cNvGrpSpPr/>
          <p:nvPr/>
        </p:nvGrpSpPr>
        <p:grpSpPr>
          <a:xfrm>
            <a:off x="2450343" y="3379297"/>
            <a:ext cx="1700834" cy="1430790"/>
            <a:chOff x="5689025" y="3119975"/>
            <a:chExt cx="1368000" cy="1150800"/>
          </a:xfrm>
        </p:grpSpPr>
        <p:sp>
          <p:nvSpPr>
            <p:cNvPr id="180" name="Google Shape;180;p42"/>
            <p:cNvSpPr/>
            <p:nvPr/>
          </p:nvSpPr>
          <p:spPr>
            <a:xfrm>
              <a:off x="6832025" y="3177875"/>
              <a:ext cx="225000" cy="10929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2"/>
            <p:cNvSpPr/>
            <p:nvPr/>
          </p:nvSpPr>
          <p:spPr>
            <a:xfrm>
              <a:off x="6603425" y="3119975"/>
              <a:ext cx="225000" cy="11508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2"/>
            <p:cNvSpPr/>
            <p:nvPr/>
          </p:nvSpPr>
          <p:spPr>
            <a:xfrm>
              <a:off x="6374825" y="3177875"/>
              <a:ext cx="225000" cy="10929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2"/>
            <p:cNvSpPr/>
            <p:nvPr/>
          </p:nvSpPr>
          <p:spPr>
            <a:xfrm>
              <a:off x="6146225" y="3288875"/>
              <a:ext cx="225000" cy="9819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2"/>
            <p:cNvSpPr/>
            <p:nvPr/>
          </p:nvSpPr>
          <p:spPr>
            <a:xfrm>
              <a:off x="5917625" y="3325775"/>
              <a:ext cx="225000" cy="9450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2"/>
            <p:cNvSpPr/>
            <p:nvPr/>
          </p:nvSpPr>
          <p:spPr>
            <a:xfrm>
              <a:off x="5689025" y="3325700"/>
              <a:ext cx="225000" cy="945000"/>
            </a:xfrm>
            <a:prstGeom prst="rect">
              <a:avLst/>
            </a:prstGeom>
            <a:solidFill>
              <a:srgbClr val="FFAB4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42"/>
            <p:cNvPicPr preferRelativeResize="0"/>
            <p:nvPr/>
          </p:nvPicPr>
          <p:blipFill>
            <a:blip r:embed="rId8">
              <a:alphaModFix/>
            </a:blip>
            <a:stretch>
              <a:fillRect/>
            </a:stretch>
          </p:blipFill>
          <p:spPr>
            <a:xfrm>
              <a:off x="6124587" y="3477300"/>
              <a:ext cx="530476" cy="584024"/>
            </a:xfrm>
            <a:prstGeom prst="rect">
              <a:avLst/>
            </a:prstGeom>
            <a:noFill/>
            <a:ln>
              <a:noFill/>
            </a:ln>
          </p:spPr>
        </p:pic>
      </p:grpSp>
      <p:sp>
        <p:nvSpPr>
          <p:cNvPr id="187" name="Google Shape;187;p42"/>
          <p:cNvSpPr txBox="1"/>
          <p:nvPr/>
        </p:nvSpPr>
        <p:spPr>
          <a:xfrm>
            <a:off x="4572000" y="527950"/>
            <a:ext cx="4048500" cy="43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Prompt:</a:t>
            </a:r>
            <a:r>
              <a:rPr lang="en" sz="2400">
                <a:latin typeface="Proxima Nova"/>
                <a:ea typeface="Proxima Nova"/>
                <a:cs typeface="Proxima Nova"/>
                <a:sym typeface="Proxima Nova"/>
              </a:rPr>
              <a:t> </a:t>
            </a:r>
            <a:endParaRPr sz="2400">
              <a:latin typeface="Proxima Nova"/>
              <a:ea typeface="Proxima Nova"/>
              <a:cs typeface="Proxima Nova"/>
              <a:sym typeface="Proxima Nova"/>
            </a:endParaRPr>
          </a:p>
          <a:p>
            <a:pPr indent="0" lvl="0" marL="0" rtl="0" algn="ctr">
              <a:spcBef>
                <a:spcPts val="0"/>
              </a:spcBef>
              <a:spcAft>
                <a:spcPts val="0"/>
              </a:spcAft>
              <a:buNone/>
            </a:pPr>
            <a:r>
              <a:t/>
            </a:r>
            <a:endParaRPr sz="24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We’ve learned to represent images, text, and sound digitally - but we haven’t discussed what we do with all this digital data. How do you see people sharing this kind of data in the real world? Who do they want to share it with and why?</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solidFill>
                <a:srgbClr val="000000"/>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78"/>
          <p:cNvSpPr txBox="1"/>
          <p:nvPr/>
        </p:nvSpPr>
        <p:spPr>
          <a:xfrm>
            <a:off x="605075" y="24245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Complete Week 2!</a:t>
            </a:r>
            <a:endParaRPr b="1" sz="3000">
              <a:latin typeface="Proxima Nova"/>
              <a:ea typeface="Proxima Nova"/>
              <a:cs typeface="Proxima Nova"/>
              <a:sym typeface="Proxima Nova"/>
            </a:endParaRPr>
          </a:p>
        </p:txBody>
      </p:sp>
      <p:sp>
        <p:nvSpPr>
          <p:cNvPr id="539" name="Google Shape;539;p7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pic>
        <p:nvPicPr>
          <p:cNvPr id="540" name="Google Shape;540;p78"/>
          <p:cNvPicPr preferRelativeResize="0"/>
          <p:nvPr/>
        </p:nvPicPr>
        <p:blipFill>
          <a:blip r:embed="rId4">
            <a:alphaModFix/>
          </a:blip>
          <a:stretch>
            <a:fillRect/>
          </a:stretch>
        </p:blipFill>
        <p:spPr>
          <a:xfrm>
            <a:off x="4633225" y="3151000"/>
            <a:ext cx="3750075" cy="1812125"/>
          </a:xfrm>
          <a:prstGeom prst="rect">
            <a:avLst/>
          </a:prstGeom>
          <a:noFill/>
          <a:ln>
            <a:noFill/>
          </a:ln>
        </p:spPr>
      </p:pic>
      <p:sp>
        <p:nvSpPr>
          <p:cNvPr id="541" name="Google Shape;541;p78"/>
          <p:cNvSpPr txBox="1"/>
          <p:nvPr/>
        </p:nvSpPr>
        <p:spPr>
          <a:xfrm>
            <a:off x="333725" y="942500"/>
            <a:ext cx="4238400" cy="3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Do This: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Go to Lesson 3 - Level 1</a:t>
            </a:r>
            <a:br>
              <a:rPr lang="en" sz="2400">
                <a:latin typeface="Proxima Nova"/>
                <a:ea typeface="Proxima Nova"/>
                <a:cs typeface="Proxima Nova"/>
                <a:sym typeface="Proxima Nova"/>
              </a:rPr>
            </a:b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Join a room with your group mates.</a:t>
            </a:r>
            <a:br>
              <a:rPr lang="en" sz="2400">
                <a:latin typeface="Proxima Nova"/>
                <a:ea typeface="Proxima Nova"/>
                <a:cs typeface="Proxima Nova"/>
                <a:sym typeface="Proxima Nova"/>
              </a:rPr>
            </a:b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Once everyone is in the room complete Week 2 on the simulator.</a:t>
            </a:r>
            <a:endParaRPr sz="2400">
              <a:latin typeface="Proxima Nova"/>
              <a:ea typeface="Proxima Nova"/>
              <a:cs typeface="Proxima Nova"/>
              <a:sym typeface="Proxima Nova"/>
            </a:endParaRPr>
          </a:p>
          <a:p>
            <a:pPr indent="0" lvl="0" marL="45720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b="1" lang="en" sz="2400">
                <a:latin typeface="Proxima Nova"/>
                <a:ea typeface="Proxima Nova"/>
                <a:cs typeface="Proxima Nova"/>
                <a:sym typeface="Proxima Nova"/>
              </a:rPr>
              <a:t>No talking!</a:t>
            </a:r>
            <a:endParaRPr b="1" sz="2400">
              <a:latin typeface="Proxima Nova"/>
              <a:ea typeface="Proxima Nova"/>
              <a:cs typeface="Proxima Nova"/>
              <a:sym typeface="Proxima Nova"/>
            </a:endParaRPr>
          </a:p>
        </p:txBody>
      </p:sp>
      <p:pic>
        <p:nvPicPr>
          <p:cNvPr id="542" name="Google Shape;542;p78"/>
          <p:cNvPicPr preferRelativeResize="0"/>
          <p:nvPr/>
        </p:nvPicPr>
        <p:blipFill>
          <a:blip r:embed="rId5">
            <a:alphaModFix/>
          </a:blip>
          <a:stretch>
            <a:fillRect/>
          </a:stretch>
        </p:blipFill>
        <p:spPr>
          <a:xfrm>
            <a:off x="4798418" y="1954525"/>
            <a:ext cx="3419681" cy="750000"/>
          </a:xfrm>
          <a:prstGeom prst="rect">
            <a:avLst/>
          </a:prstGeom>
          <a:noFill/>
          <a:ln>
            <a:noFill/>
          </a:ln>
        </p:spPr>
      </p:pic>
      <p:pic>
        <p:nvPicPr>
          <p:cNvPr id="543" name="Google Shape;543;p78"/>
          <p:cNvPicPr preferRelativeResize="0"/>
          <p:nvPr/>
        </p:nvPicPr>
        <p:blipFill>
          <a:blip r:embed="rId6">
            <a:alphaModFix/>
          </a:blip>
          <a:stretch>
            <a:fillRect/>
          </a:stretch>
        </p:blipFill>
        <p:spPr>
          <a:xfrm>
            <a:off x="4724525" y="1144850"/>
            <a:ext cx="4038600" cy="45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79"/>
          <p:cNvSpPr txBox="1"/>
          <p:nvPr/>
        </p:nvSpPr>
        <p:spPr>
          <a:xfrm>
            <a:off x="523500" y="684400"/>
            <a:ext cx="8154900" cy="3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Prompt: </a:t>
            </a:r>
            <a:r>
              <a:rPr lang="en" sz="2400">
                <a:latin typeface="Proxima Nova"/>
                <a:ea typeface="Proxima Nova"/>
                <a:cs typeface="Proxima Nova"/>
                <a:sym typeface="Proxima Nova"/>
              </a:rPr>
              <a:t>Fill out the top on the back side of your sheet. What problems did you encounter? How do you want to fix them in Week 3?</a:t>
            </a:r>
            <a:endParaRPr sz="24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p:txBody>
      </p:sp>
      <p:sp>
        <p:nvSpPr>
          <p:cNvPr id="549" name="Google Shape;549;p7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grpSp>
        <p:nvGrpSpPr>
          <p:cNvPr id="550" name="Google Shape;550;p79"/>
          <p:cNvGrpSpPr/>
          <p:nvPr/>
        </p:nvGrpSpPr>
        <p:grpSpPr>
          <a:xfrm>
            <a:off x="8318125" y="86900"/>
            <a:ext cx="747550" cy="183300"/>
            <a:chOff x="7547375" y="86900"/>
            <a:chExt cx="747550" cy="183300"/>
          </a:xfrm>
        </p:grpSpPr>
        <p:sp>
          <p:nvSpPr>
            <p:cNvPr id="551" name="Google Shape;551;p79"/>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9"/>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9"/>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 name="Google Shape;554;p79"/>
          <p:cNvPicPr preferRelativeResize="0"/>
          <p:nvPr/>
        </p:nvPicPr>
        <p:blipFill>
          <a:blip r:embed="rId4">
            <a:alphaModFix/>
          </a:blip>
          <a:stretch>
            <a:fillRect/>
          </a:stretch>
        </p:blipFill>
        <p:spPr>
          <a:xfrm>
            <a:off x="1431113" y="2018825"/>
            <a:ext cx="6281776" cy="2052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80"/>
          <p:cNvSpPr txBox="1"/>
          <p:nvPr/>
        </p:nvSpPr>
        <p:spPr>
          <a:xfrm>
            <a:off x="605075" y="24245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Complete Week 3!</a:t>
            </a:r>
            <a:endParaRPr b="1" sz="3000">
              <a:latin typeface="Proxima Nova"/>
              <a:ea typeface="Proxima Nova"/>
              <a:cs typeface="Proxima Nova"/>
              <a:sym typeface="Proxima Nova"/>
            </a:endParaRPr>
          </a:p>
        </p:txBody>
      </p:sp>
      <p:sp>
        <p:nvSpPr>
          <p:cNvPr id="560" name="Google Shape;560;p8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pic>
        <p:nvPicPr>
          <p:cNvPr id="561" name="Google Shape;561;p80"/>
          <p:cNvPicPr preferRelativeResize="0"/>
          <p:nvPr/>
        </p:nvPicPr>
        <p:blipFill>
          <a:blip r:embed="rId4">
            <a:alphaModFix/>
          </a:blip>
          <a:stretch>
            <a:fillRect/>
          </a:stretch>
        </p:blipFill>
        <p:spPr>
          <a:xfrm>
            <a:off x="4972350" y="1818750"/>
            <a:ext cx="3750075" cy="1812125"/>
          </a:xfrm>
          <a:prstGeom prst="rect">
            <a:avLst/>
          </a:prstGeom>
          <a:noFill/>
          <a:ln>
            <a:noFill/>
          </a:ln>
        </p:spPr>
      </p:pic>
      <p:sp>
        <p:nvSpPr>
          <p:cNvPr id="562" name="Google Shape;562;p80"/>
          <p:cNvSpPr txBox="1"/>
          <p:nvPr/>
        </p:nvSpPr>
        <p:spPr>
          <a:xfrm>
            <a:off x="333725" y="561500"/>
            <a:ext cx="4238400" cy="3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Do This: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solidFill>
                  <a:schemeClr val="dk1"/>
                </a:solidFill>
                <a:latin typeface="Proxima Nova"/>
                <a:ea typeface="Proxima Nova"/>
                <a:cs typeface="Proxima Nova"/>
                <a:sym typeface="Proxima Nova"/>
              </a:rPr>
              <a:t>Agree with your group on the set of rules you'd like to try this time around for how to communicate.</a:t>
            </a:r>
            <a:endParaRPr sz="24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Set up your boards for Week 3</a:t>
            </a:r>
            <a:endParaRPr sz="2400">
              <a:latin typeface="Proxima Nova"/>
              <a:ea typeface="Proxima Nova"/>
              <a:cs typeface="Proxima Nova"/>
              <a:sym typeface="Proxima Nova"/>
            </a:endParaRPr>
          </a:p>
          <a:p>
            <a:pPr indent="0" lvl="0" marL="45720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Complete Week 3, again </a:t>
            </a:r>
            <a:r>
              <a:rPr b="1" lang="en" sz="2400">
                <a:latin typeface="Proxima Nova"/>
                <a:ea typeface="Proxima Nova"/>
                <a:cs typeface="Proxima Nova"/>
                <a:sym typeface="Proxima Nova"/>
              </a:rPr>
              <a:t>no talking!</a:t>
            </a:r>
            <a:endParaRPr b="1" sz="24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8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Activity</a:t>
            </a:r>
            <a:endParaRPr>
              <a:solidFill>
                <a:srgbClr val="FFFFFF"/>
              </a:solidFill>
            </a:endParaRPr>
          </a:p>
        </p:txBody>
      </p:sp>
      <p:grpSp>
        <p:nvGrpSpPr>
          <p:cNvPr id="568" name="Google Shape;568;p81"/>
          <p:cNvGrpSpPr/>
          <p:nvPr/>
        </p:nvGrpSpPr>
        <p:grpSpPr>
          <a:xfrm>
            <a:off x="8318125" y="86900"/>
            <a:ext cx="747550" cy="183300"/>
            <a:chOff x="7547375" y="86900"/>
            <a:chExt cx="747550" cy="183300"/>
          </a:xfrm>
        </p:grpSpPr>
        <p:sp>
          <p:nvSpPr>
            <p:cNvPr id="569" name="Google Shape;569;p81"/>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1"/>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1"/>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2" name="Google Shape;572;p81"/>
          <p:cNvPicPr preferRelativeResize="0"/>
          <p:nvPr/>
        </p:nvPicPr>
        <p:blipFill>
          <a:blip r:embed="rId4">
            <a:alphaModFix/>
          </a:blip>
          <a:stretch>
            <a:fillRect/>
          </a:stretch>
        </p:blipFill>
        <p:spPr>
          <a:xfrm>
            <a:off x="5009162" y="803500"/>
            <a:ext cx="3898913" cy="2419350"/>
          </a:xfrm>
          <a:prstGeom prst="rect">
            <a:avLst/>
          </a:prstGeom>
          <a:noFill/>
          <a:ln>
            <a:noFill/>
          </a:ln>
        </p:spPr>
      </p:pic>
      <p:sp>
        <p:nvSpPr>
          <p:cNvPr id="573" name="Google Shape;573;p81"/>
          <p:cNvSpPr txBox="1"/>
          <p:nvPr/>
        </p:nvSpPr>
        <p:spPr>
          <a:xfrm>
            <a:off x="387575" y="617675"/>
            <a:ext cx="4488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Do This:</a:t>
            </a:r>
            <a:r>
              <a:rPr lang="en" sz="2400">
                <a:solidFill>
                  <a:schemeClr val="dk1"/>
                </a:solidFill>
                <a:latin typeface="Proxima Nova"/>
                <a:ea typeface="Proxima Nova"/>
                <a:cs typeface="Proxima Nova"/>
                <a:sym typeface="Proxima Nova"/>
              </a:rPr>
              <a:t> Based on your experience, take 5 minutes to write down in the rules section the collective rules you and your team would advise using going forward.</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Be ready to share!</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8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Wrap Up</a:t>
            </a:r>
            <a:endParaRPr>
              <a:solidFill>
                <a:srgbClr val="FFFFFF"/>
              </a:solidFill>
            </a:endParaRPr>
          </a:p>
        </p:txBody>
      </p:sp>
      <p:pic>
        <p:nvPicPr>
          <p:cNvPr descr="The co-founder of the Internet (!) Vint Cerf and software engineer Paola Mejia take us through the ins and outs of how networks talk to each other and what makes the Internet tick.&#10;&#10;Start learning at http://code.org/ &#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amara.org/v/HGaQ/" id="583" name="Google Shape;583;p83" title="The Internet: IP Addresses &amp; DNS">
            <a:hlinkClick r:id="rId4"/>
          </p:cNvPr>
          <p:cNvPicPr preferRelativeResize="0"/>
          <p:nvPr/>
        </p:nvPicPr>
        <p:blipFill>
          <a:blip r:embed="rId5">
            <a:alphaModFix/>
          </a:blip>
          <a:stretch>
            <a:fillRect/>
          </a:stretch>
        </p:blipFill>
        <p:spPr>
          <a:xfrm>
            <a:off x="1378025" y="352550"/>
            <a:ext cx="6387949" cy="4790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4"/>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589" name="Google Shape;589;p84"/>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590" name="Google Shape;590;p84"/>
          <p:cNvSpPr txBox="1"/>
          <p:nvPr/>
        </p:nvSpPr>
        <p:spPr>
          <a:xfrm>
            <a:off x="2345350" y="370600"/>
            <a:ext cx="387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your Canvas!</a:t>
            </a:r>
            <a:endParaRPr sz="3600">
              <a:solidFill>
                <a:schemeClr val="dk1"/>
              </a:solidFill>
              <a:latin typeface="Caveat Brush"/>
              <a:ea typeface="Caveat Brush"/>
              <a:cs typeface="Caveat Brush"/>
              <a:sym typeface="Caveat Brush"/>
            </a:endParaRPr>
          </a:p>
        </p:txBody>
      </p:sp>
      <p:sp>
        <p:nvSpPr>
          <p:cNvPr id="591" name="Google Shape;591;p84"/>
          <p:cNvSpPr txBox="1"/>
          <p:nvPr/>
        </p:nvSpPr>
        <p:spPr>
          <a:xfrm>
            <a:off x="741350" y="3132425"/>
            <a:ext cx="1497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Protocol</a:t>
            </a:r>
            <a:endParaRPr/>
          </a:p>
        </p:txBody>
      </p:sp>
      <p:sp>
        <p:nvSpPr>
          <p:cNvPr id="592" name="Google Shape;592;p84"/>
          <p:cNvSpPr txBox="1"/>
          <p:nvPr/>
        </p:nvSpPr>
        <p:spPr>
          <a:xfrm>
            <a:off x="738150" y="10049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three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b="1" i="1" lang="en" sz="1700">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593" name="Google Shape;593;p84"/>
          <p:cNvPicPr preferRelativeResize="0"/>
          <p:nvPr/>
        </p:nvPicPr>
        <p:blipFill>
          <a:blip r:embed="rId4">
            <a:alphaModFix/>
          </a:blip>
          <a:stretch>
            <a:fillRect/>
          </a:stretch>
        </p:blipFill>
        <p:spPr>
          <a:xfrm>
            <a:off x="0" y="-35615"/>
            <a:ext cx="9144001" cy="337930"/>
          </a:xfrm>
          <a:prstGeom prst="rect">
            <a:avLst/>
          </a:prstGeom>
          <a:noFill/>
          <a:ln>
            <a:noFill/>
          </a:ln>
        </p:spPr>
      </p:pic>
      <p:pic>
        <p:nvPicPr>
          <p:cNvPr id="594" name="Google Shape;594;p84"/>
          <p:cNvPicPr preferRelativeResize="0"/>
          <p:nvPr/>
        </p:nvPicPr>
        <p:blipFill>
          <a:blip r:embed="rId4">
            <a:alphaModFix/>
          </a:blip>
          <a:stretch>
            <a:fillRect/>
          </a:stretch>
        </p:blipFill>
        <p:spPr>
          <a:xfrm>
            <a:off x="0" y="-45453"/>
            <a:ext cx="9144001" cy="337930"/>
          </a:xfrm>
          <a:prstGeom prst="rect">
            <a:avLst/>
          </a:prstGeom>
          <a:noFill/>
          <a:ln>
            <a:noFill/>
          </a:ln>
        </p:spPr>
      </p:pic>
      <p:pic>
        <p:nvPicPr>
          <p:cNvPr id="595" name="Google Shape;595;p84"/>
          <p:cNvPicPr preferRelativeResize="0"/>
          <p:nvPr/>
        </p:nvPicPr>
        <p:blipFill>
          <a:blip r:embed="rId5">
            <a:alphaModFix/>
          </a:blip>
          <a:stretch>
            <a:fillRect/>
          </a:stretch>
        </p:blipFill>
        <p:spPr>
          <a:xfrm>
            <a:off x="21675" y="-26312"/>
            <a:ext cx="3558125" cy="304275"/>
          </a:xfrm>
          <a:prstGeom prst="rect">
            <a:avLst/>
          </a:prstGeom>
          <a:noFill/>
          <a:ln>
            <a:noFill/>
          </a:ln>
        </p:spPr>
      </p:pic>
      <p:sp>
        <p:nvSpPr>
          <p:cNvPr id="596" name="Google Shape;596;p84"/>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Wrap Up</a:t>
            </a:r>
            <a:endParaRPr>
              <a:solidFill>
                <a:srgbClr val="FFFFFF"/>
              </a:solidFill>
            </a:endParaRPr>
          </a:p>
        </p:txBody>
      </p:sp>
      <p:sp>
        <p:nvSpPr>
          <p:cNvPr id="597" name="Google Shape;597;p84"/>
          <p:cNvSpPr txBox="1"/>
          <p:nvPr/>
        </p:nvSpPr>
        <p:spPr>
          <a:xfrm flipH="1">
            <a:off x="7498243" y="3030875"/>
            <a:ext cx="14970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IP Address</a:t>
            </a:r>
            <a:endParaRPr sz="3300">
              <a:solidFill>
                <a:schemeClr val="dk1"/>
              </a:solidFill>
              <a:latin typeface="Caveat Brush"/>
              <a:ea typeface="Caveat Brush"/>
              <a:cs typeface="Caveat Brush"/>
              <a:sym typeface="Caveat Brush"/>
            </a:endParaRPr>
          </a:p>
        </p:txBody>
      </p:sp>
      <p:pic>
        <p:nvPicPr>
          <p:cNvPr id="598" name="Google Shape;598;p84"/>
          <p:cNvPicPr preferRelativeResize="0"/>
          <p:nvPr/>
        </p:nvPicPr>
        <p:blipFill>
          <a:blip r:embed="rId6">
            <a:alphaModFix/>
          </a:blip>
          <a:stretch>
            <a:fillRect/>
          </a:stretch>
        </p:blipFill>
        <p:spPr>
          <a:xfrm flipH="1" rot="483289">
            <a:off x="6159843" y="3837226"/>
            <a:ext cx="2443650" cy="1209625"/>
          </a:xfrm>
          <a:prstGeom prst="rect">
            <a:avLst/>
          </a:prstGeom>
          <a:noFill/>
          <a:ln>
            <a:noFill/>
          </a:ln>
        </p:spPr>
      </p:pic>
      <p:pic>
        <p:nvPicPr>
          <p:cNvPr id="599" name="Google Shape;599;p84"/>
          <p:cNvPicPr preferRelativeResize="0"/>
          <p:nvPr/>
        </p:nvPicPr>
        <p:blipFill>
          <a:blip r:embed="rId6">
            <a:alphaModFix/>
          </a:blip>
          <a:stretch>
            <a:fillRect/>
          </a:stretch>
        </p:blipFill>
        <p:spPr>
          <a:xfrm rot="-483289">
            <a:off x="1054443" y="3684826"/>
            <a:ext cx="2443650" cy="1209625"/>
          </a:xfrm>
          <a:prstGeom prst="rect">
            <a:avLst/>
          </a:prstGeom>
          <a:noFill/>
          <a:ln>
            <a:noFill/>
          </a:ln>
        </p:spPr>
      </p:pic>
      <p:sp>
        <p:nvSpPr>
          <p:cNvPr id="600" name="Google Shape;600;p84"/>
          <p:cNvSpPr txBox="1"/>
          <p:nvPr/>
        </p:nvSpPr>
        <p:spPr>
          <a:xfrm>
            <a:off x="3431900" y="2211125"/>
            <a:ext cx="3693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Internet Protocol</a:t>
            </a:r>
            <a:endParaRPr/>
          </a:p>
        </p:txBody>
      </p:sp>
      <p:pic>
        <p:nvPicPr>
          <p:cNvPr id="601" name="Google Shape;601;p84"/>
          <p:cNvPicPr preferRelativeResize="0"/>
          <p:nvPr/>
        </p:nvPicPr>
        <p:blipFill>
          <a:blip r:embed="rId6">
            <a:alphaModFix/>
          </a:blip>
          <a:stretch>
            <a:fillRect/>
          </a:stretch>
        </p:blipFill>
        <p:spPr>
          <a:xfrm flipH="1" rot="-1639005">
            <a:off x="5099743" y="2732326"/>
            <a:ext cx="2443650" cy="1209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85"/>
          <p:cNvSpPr txBox="1"/>
          <p:nvPr/>
        </p:nvSpPr>
        <p:spPr>
          <a:xfrm>
            <a:off x="554850" y="734800"/>
            <a:ext cx="7932600" cy="41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 </a:t>
            </a:r>
            <a:endParaRPr b="1" sz="36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are the similarities and differences between the Internet Protocol (IP) and the addressing rules our class made? Would rules like ours or the IP work if they were secret?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607" name="Google Shape;607;p8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Wrap Up</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3 - Wrap Up</a:t>
            </a:r>
            <a:endParaRPr>
              <a:solidFill>
                <a:srgbClr val="FFFFFF"/>
              </a:solidFill>
            </a:endParaRPr>
          </a:p>
        </p:txBody>
      </p:sp>
      <p:sp>
        <p:nvSpPr>
          <p:cNvPr id="613" name="Google Shape;613;p86"/>
          <p:cNvSpPr txBox="1"/>
          <p:nvPr/>
        </p:nvSpPr>
        <p:spPr>
          <a:xfrm>
            <a:off x="2415375" y="784675"/>
            <a:ext cx="6286500" cy="4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Proxima Nova"/>
                <a:ea typeface="Proxima Nova"/>
                <a:cs typeface="Proxima Nova"/>
                <a:sym typeface="Proxima Nova"/>
              </a:rPr>
              <a:t>Protocol:</a:t>
            </a:r>
            <a:r>
              <a:rPr lang="en" sz="2000">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An agreed-upon set of rules that specify the behavior of some system</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IP Address:  </a:t>
            </a:r>
            <a:r>
              <a:rPr lang="en" sz="2000">
                <a:solidFill>
                  <a:schemeClr val="dk1"/>
                </a:solidFill>
                <a:latin typeface="Proxima Nova"/>
                <a:ea typeface="Proxima Nova"/>
                <a:cs typeface="Proxima Nova"/>
                <a:sym typeface="Proxima Nova"/>
              </a:rPr>
              <a:t>The unique number assigned to each device on the Internet.</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Internet Protocol (IP): </a:t>
            </a:r>
            <a:r>
              <a:rPr lang="en" sz="2000">
                <a:solidFill>
                  <a:schemeClr val="dk1"/>
                </a:solidFill>
                <a:latin typeface="Proxima Nova"/>
                <a:ea typeface="Proxima Nova"/>
                <a:cs typeface="Proxima Nova"/>
                <a:sym typeface="Proxima Nova"/>
              </a:rPr>
              <a:t>a protocol for sending data across the Internet that assigns unique numbers (IP addresses) to each connected device</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pic>
        <p:nvPicPr>
          <p:cNvPr id="614" name="Google Shape;614;p86"/>
          <p:cNvPicPr preferRelativeResize="0"/>
          <p:nvPr/>
        </p:nvPicPr>
        <p:blipFill>
          <a:blip r:embed="rId4">
            <a:alphaModFix amt="58999"/>
          </a:blip>
          <a:stretch>
            <a:fillRect/>
          </a:stretch>
        </p:blipFill>
        <p:spPr>
          <a:xfrm>
            <a:off x="1042433" y="632250"/>
            <a:ext cx="866859" cy="866871"/>
          </a:xfrm>
          <a:prstGeom prst="rect">
            <a:avLst/>
          </a:prstGeom>
          <a:noFill/>
          <a:ln>
            <a:noFill/>
          </a:ln>
        </p:spPr>
      </p:pic>
      <p:pic>
        <p:nvPicPr>
          <p:cNvPr id="615" name="Google Shape;615;p86"/>
          <p:cNvPicPr preferRelativeResize="0"/>
          <p:nvPr/>
        </p:nvPicPr>
        <p:blipFill>
          <a:blip r:embed="rId5">
            <a:alphaModFix/>
          </a:blip>
          <a:stretch>
            <a:fillRect/>
          </a:stretch>
        </p:blipFill>
        <p:spPr>
          <a:xfrm>
            <a:off x="787813" y="1329725"/>
            <a:ext cx="1394999" cy="530799"/>
          </a:xfrm>
          <a:prstGeom prst="rect">
            <a:avLst/>
          </a:prstGeom>
          <a:noFill/>
          <a:ln>
            <a:noFill/>
          </a:ln>
        </p:spPr>
      </p:pic>
      <p:pic>
        <p:nvPicPr>
          <p:cNvPr id="616" name="Google Shape;616;p86"/>
          <p:cNvPicPr preferRelativeResize="0"/>
          <p:nvPr/>
        </p:nvPicPr>
        <p:blipFill>
          <a:blip r:embed="rId6">
            <a:alphaModFix/>
          </a:blip>
          <a:stretch>
            <a:fillRect/>
          </a:stretch>
        </p:blipFill>
        <p:spPr>
          <a:xfrm>
            <a:off x="555250" y="2429275"/>
            <a:ext cx="1814175" cy="982525"/>
          </a:xfrm>
          <a:prstGeom prst="rect">
            <a:avLst/>
          </a:prstGeom>
          <a:noFill/>
          <a:ln>
            <a:noFill/>
          </a:ln>
        </p:spPr>
      </p:pic>
      <p:pic>
        <p:nvPicPr>
          <p:cNvPr id="617" name="Google Shape;617;p86"/>
          <p:cNvPicPr preferRelativeResize="0"/>
          <p:nvPr/>
        </p:nvPicPr>
        <p:blipFill>
          <a:blip r:embed="rId7">
            <a:alphaModFix/>
          </a:blip>
          <a:stretch>
            <a:fillRect/>
          </a:stretch>
        </p:blipFill>
        <p:spPr>
          <a:xfrm>
            <a:off x="555250" y="3882584"/>
            <a:ext cx="1860124" cy="108986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1" name="Shape 621"/>
        <p:cNvGrpSpPr/>
        <p:nvPr/>
      </p:nvGrpSpPr>
      <p:grpSpPr>
        <a:xfrm>
          <a:off x="0" y="0"/>
          <a:ext cx="0" cy="0"/>
          <a:chOff x="0" y="0"/>
          <a:chExt cx="0" cy="0"/>
        </a:xfrm>
      </p:grpSpPr>
      <p:sp>
        <p:nvSpPr>
          <p:cNvPr id="622" name="Google Shape;622;p87"/>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 Lesson 4</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Routing &amp; Redundancy</a:t>
            </a:r>
            <a:endParaRPr b="1" sz="3600">
              <a:solidFill>
                <a:srgbClr val="FFFFFF"/>
              </a:solidFill>
              <a:latin typeface="Proxima Nova"/>
              <a:ea typeface="Proxima Nova"/>
              <a:cs typeface="Proxima Nova"/>
              <a:sym typeface="Proxima Nova"/>
            </a:endParaRPr>
          </a:p>
        </p:txBody>
      </p:sp>
      <p:grpSp>
        <p:nvGrpSpPr>
          <p:cNvPr id="623" name="Google Shape;623;p87"/>
          <p:cNvGrpSpPr/>
          <p:nvPr/>
        </p:nvGrpSpPr>
        <p:grpSpPr>
          <a:xfrm>
            <a:off x="3048838" y="4351325"/>
            <a:ext cx="3046325" cy="400200"/>
            <a:chOff x="3205775" y="4324050"/>
            <a:chExt cx="3046325" cy="400200"/>
          </a:xfrm>
        </p:grpSpPr>
        <p:pic>
          <p:nvPicPr>
            <p:cNvPr id="624" name="Google Shape;624;p87"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625" name="Google Shape;625;p87"/>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9" name="Shape 629"/>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3" name="Shape 633"/>
        <p:cNvGrpSpPr/>
        <p:nvPr/>
      </p:nvGrpSpPr>
      <p:grpSpPr>
        <a:xfrm>
          <a:off x="0" y="0"/>
          <a:ext cx="0" cy="0"/>
          <a:chOff x="0" y="0"/>
          <a:chExt cx="0" cy="0"/>
        </a:xfrm>
      </p:grpSpPr>
      <p:sp>
        <p:nvSpPr>
          <p:cNvPr id="634" name="Google Shape;634;p89"/>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0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At the end of class yesterday, we saw that the Internet uses the Internet Protocol and IP Addresses to communicate across the shared Internet. How is this system similar to how we send letters in the mail? How is it different?</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solidFill>
                <a:srgbClr val="000000"/>
              </a:solidFill>
              <a:latin typeface="Proxima Nova"/>
              <a:ea typeface="Proxima Nova"/>
              <a:cs typeface="Proxima Nova"/>
              <a:sym typeface="Proxima Nova"/>
            </a:endParaRPr>
          </a:p>
        </p:txBody>
      </p:sp>
      <p:sp>
        <p:nvSpPr>
          <p:cNvPr id="635" name="Google Shape;635;p89"/>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Warm Up</a:t>
            </a:r>
            <a:endParaRPr>
              <a:solidFill>
                <a:srgbClr val="FFFFFF"/>
              </a:solidFill>
            </a:endParaRPr>
          </a:p>
        </p:txBody>
      </p:sp>
      <p:pic>
        <p:nvPicPr>
          <p:cNvPr id="636" name="Google Shape;636;p89"/>
          <p:cNvPicPr preferRelativeResize="0"/>
          <p:nvPr/>
        </p:nvPicPr>
        <p:blipFill>
          <a:blip r:embed="rId4">
            <a:alphaModFix/>
          </a:blip>
          <a:stretch>
            <a:fillRect/>
          </a:stretch>
        </p:blipFill>
        <p:spPr>
          <a:xfrm>
            <a:off x="7406175" y="574200"/>
            <a:ext cx="1060349" cy="10603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9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46" name="Google Shape;646;p91"/>
          <p:cNvSpPr txBox="1"/>
          <p:nvPr/>
        </p:nvSpPr>
        <p:spPr>
          <a:xfrm>
            <a:off x="213150" y="1152375"/>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Step 1: Open the Internet Simulator</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Connect to the same router number as your group</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Step 2: Say Hello!</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Use the updated version of the Internet Simulator to send a message saying hello to everyone in your group.</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Everyone now has an IP Address! </a:t>
            </a:r>
            <a:br>
              <a:rPr lang="en" sz="2400">
                <a:latin typeface="Proxima Nova"/>
                <a:ea typeface="Proxima Nova"/>
                <a:cs typeface="Proxima Nova"/>
                <a:sym typeface="Proxima Nova"/>
              </a:rPr>
            </a:br>
            <a:r>
              <a:rPr lang="en" sz="2400">
                <a:latin typeface="Proxima Nova"/>
                <a:ea typeface="Proxima Nova"/>
                <a:cs typeface="Proxima Nova"/>
                <a:sym typeface="Proxima Nova"/>
              </a:rPr>
              <a:t>This will be important in today’s </a:t>
            </a:r>
            <a:br>
              <a:rPr lang="en" sz="2400">
                <a:latin typeface="Proxima Nova"/>
                <a:ea typeface="Proxima Nova"/>
                <a:cs typeface="Proxima Nova"/>
                <a:sym typeface="Proxima Nova"/>
              </a:rPr>
            </a:br>
            <a:r>
              <a:rPr lang="en" sz="2400">
                <a:latin typeface="Proxima Nova"/>
                <a:ea typeface="Proxima Nova"/>
                <a:cs typeface="Proxima Nova"/>
                <a:sym typeface="Proxima Nova"/>
              </a:rPr>
              <a:t>simulation.</a:t>
            </a:r>
            <a:endParaRPr sz="2400">
              <a:latin typeface="Proxima Nova"/>
              <a:ea typeface="Proxima Nova"/>
              <a:cs typeface="Proxima Nova"/>
              <a:sym typeface="Proxima Nova"/>
            </a:endParaRPr>
          </a:p>
        </p:txBody>
      </p:sp>
      <p:sp>
        <p:nvSpPr>
          <p:cNvPr id="647" name="Google Shape;647;p91"/>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Updated Internet Simulator</a:t>
            </a:r>
            <a:endParaRPr b="1" sz="3600">
              <a:latin typeface="Proxima Nova"/>
              <a:ea typeface="Proxima Nova"/>
              <a:cs typeface="Proxima Nova"/>
              <a:sym typeface="Proxima Nova"/>
            </a:endParaRPr>
          </a:p>
        </p:txBody>
      </p:sp>
      <p:pic>
        <p:nvPicPr>
          <p:cNvPr id="648" name="Google Shape;648;p91"/>
          <p:cNvPicPr preferRelativeResize="0"/>
          <p:nvPr/>
        </p:nvPicPr>
        <p:blipFill>
          <a:blip r:embed="rId4">
            <a:alphaModFix/>
          </a:blip>
          <a:stretch>
            <a:fillRect/>
          </a:stretch>
        </p:blipFill>
        <p:spPr>
          <a:xfrm>
            <a:off x="5990500" y="3790825"/>
            <a:ext cx="3153500" cy="1352675"/>
          </a:xfrm>
          <a:prstGeom prst="rect">
            <a:avLst/>
          </a:prstGeom>
          <a:noFill/>
          <a:ln>
            <a:noFill/>
          </a:ln>
        </p:spPr>
      </p:pic>
      <p:pic>
        <p:nvPicPr>
          <p:cNvPr id="649" name="Google Shape;649;p91"/>
          <p:cNvPicPr preferRelativeResize="0"/>
          <p:nvPr/>
        </p:nvPicPr>
        <p:blipFill>
          <a:blip r:embed="rId5">
            <a:alphaModFix/>
          </a:blip>
          <a:stretch>
            <a:fillRect/>
          </a:stretch>
        </p:blipFill>
        <p:spPr>
          <a:xfrm>
            <a:off x="5480475" y="1015600"/>
            <a:ext cx="3513400" cy="91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3" name="Shape 653"/>
        <p:cNvGrpSpPr/>
        <p:nvPr/>
      </p:nvGrpSpPr>
      <p:grpSpPr>
        <a:xfrm>
          <a:off x="0" y="0"/>
          <a:ext cx="0" cy="0"/>
          <a:chOff x="0" y="0"/>
          <a:chExt cx="0" cy="0"/>
        </a:xfrm>
      </p:grpSpPr>
      <p:sp>
        <p:nvSpPr>
          <p:cNvPr id="654" name="Google Shape;654;p9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55" name="Google Shape;655;p92"/>
          <p:cNvSpPr txBox="1"/>
          <p:nvPr/>
        </p:nvSpPr>
        <p:spPr>
          <a:xfrm>
            <a:off x="213150" y="1152375"/>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Step 1: Open the Log Browser</a:t>
            </a:r>
            <a:endParaRPr b="1"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Step 2: Look at the Messages</a:t>
            </a:r>
            <a:endParaRPr sz="2400">
              <a:latin typeface="Proxima Nova"/>
              <a:ea typeface="Proxima Nova"/>
              <a:cs typeface="Proxima Nova"/>
              <a:sym typeface="Proxima Nova"/>
            </a:endParaRPr>
          </a:p>
        </p:txBody>
      </p:sp>
      <p:sp>
        <p:nvSpPr>
          <p:cNvPr id="656" name="Google Shape;656;p92"/>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Open the Router Logs</a:t>
            </a:r>
            <a:endParaRPr b="1" sz="3600">
              <a:latin typeface="Proxima Nova"/>
              <a:ea typeface="Proxima Nova"/>
              <a:cs typeface="Proxima Nova"/>
              <a:sym typeface="Proxima Nova"/>
            </a:endParaRPr>
          </a:p>
        </p:txBody>
      </p:sp>
      <p:pic>
        <p:nvPicPr>
          <p:cNvPr id="657" name="Google Shape;657;p92"/>
          <p:cNvPicPr preferRelativeResize="0"/>
          <p:nvPr/>
        </p:nvPicPr>
        <p:blipFill>
          <a:blip r:embed="rId4">
            <a:alphaModFix/>
          </a:blip>
          <a:stretch>
            <a:fillRect/>
          </a:stretch>
        </p:blipFill>
        <p:spPr>
          <a:xfrm>
            <a:off x="5354250" y="946000"/>
            <a:ext cx="2475125" cy="2130750"/>
          </a:xfrm>
          <a:prstGeom prst="rect">
            <a:avLst/>
          </a:prstGeom>
          <a:noFill/>
          <a:ln>
            <a:noFill/>
          </a:ln>
        </p:spPr>
      </p:pic>
      <p:pic>
        <p:nvPicPr>
          <p:cNvPr id="658" name="Google Shape;658;p92"/>
          <p:cNvPicPr preferRelativeResize="0"/>
          <p:nvPr/>
        </p:nvPicPr>
        <p:blipFill rotWithShape="1">
          <a:blip r:embed="rId5">
            <a:alphaModFix/>
          </a:blip>
          <a:srcRect b="32170" l="0" r="0" t="25995"/>
          <a:stretch/>
        </p:blipFill>
        <p:spPr>
          <a:xfrm>
            <a:off x="1291429" y="3459575"/>
            <a:ext cx="6376500" cy="962625"/>
          </a:xfrm>
          <a:prstGeom prst="rect">
            <a:avLst/>
          </a:prstGeom>
          <a:noFill/>
          <a:ln>
            <a:noFill/>
          </a:ln>
        </p:spPr>
      </p:pic>
      <p:sp>
        <p:nvSpPr>
          <p:cNvPr id="659" name="Google Shape;659;p92"/>
          <p:cNvSpPr/>
          <p:nvPr/>
        </p:nvSpPr>
        <p:spPr>
          <a:xfrm rot="1607338">
            <a:off x="3402788" y="1935887"/>
            <a:ext cx="2025491" cy="648554"/>
          </a:xfrm>
          <a:prstGeom prst="rightArrow">
            <a:avLst>
              <a:gd fmla="val 50000" name="adj1"/>
              <a:gd fmla="val 50000" name="adj2"/>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9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65" name="Google Shape;665;p93"/>
          <p:cNvSpPr txBox="1"/>
          <p:nvPr/>
        </p:nvSpPr>
        <p:spPr>
          <a:xfrm>
            <a:off x="213150" y="1152375"/>
            <a:ext cx="8717700" cy="28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Step 3: View All Messages (including other routers)</a:t>
            </a:r>
            <a:endParaRPr b="1"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666" name="Google Shape;666;p93"/>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Open the Router Logs</a:t>
            </a:r>
            <a:endParaRPr b="1" sz="3600">
              <a:latin typeface="Proxima Nova"/>
              <a:ea typeface="Proxima Nova"/>
              <a:cs typeface="Proxima Nova"/>
              <a:sym typeface="Proxima Nova"/>
            </a:endParaRPr>
          </a:p>
        </p:txBody>
      </p:sp>
      <p:pic>
        <p:nvPicPr>
          <p:cNvPr id="667" name="Google Shape;667;p93"/>
          <p:cNvPicPr preferRelativeResize="0"/>
          <p:nvPr/>
        </p:nvPicPr>
        <p:blipFill>
          <a:blip r:embed="rId4">
            <a:alphaModFix/>
          </a:blip>
          <a:stretch>
            <a:fillRect/>
          </a:stretch>
        </p:blipFill>
        <p:spPr>
          <a:xfrm>
            <a:off x="2501463" y="1728775"/>
            <a:ext cx="6429375" cy="1685925"/>
          </a:xfrm>
          <a:prstGeom prst="rect">
            <a:avLst/>
          </a:prstGeom>
          <a:noFill/>
          <a:ln>
            <a:noFill/>
          </a:ln>
        </p:spPr>
      </p:pic>
      <p:sp>
        <p:nvSpPr>
          <p:cNvPr id="668" name="Google Shape;668;p93"/>
          <p:cNvSpPr/>
          <p:nvPr/>
        </p:nvSpPr>
        <p:spPr>
          <a:xfrm>
            <a:off x="7612725" y="1127950"/>
            <a:ext cx="682800" cy="1297200"/>
          </a:xfrm>
          <a:prstGeom prst="downArrow">
            <a:avLst>
              <a:gd fmla="val 50000" name="adj1"/>
              <a:gd fmla="val 50000" name="adj2"/>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3"/>
          <p:cNvSpPr/>
          <p:nvPr/>
        </p:nvSpPr>
        <p:spPr>
          <a:xfrm>
            <a:off x="2284200" y="2841975"/>
            <a:ext cx="4119300" cy="750000"/>
          </a:xfrm>
          <a:prstGeom prst="rightArrow">
            <a:avLst>
              <a:gd fmla="val 50000" name="adj1"/>
              <a:gd fmla="val 50000" name="adj2"/>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9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75" name="Google Shape;675;p94"/>
          <p:cNvSpPr txBox="1"/>
          <p:nvPr/>
        </p:nvSpPr>
        <p:spPr>
          <a:xfrm>
            <a:off x="213150" y="1152375"/>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Use the Router Logs to choose an IP address from each of the other routers. </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15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Send each person a message asking who they are and choose one of the following questions:</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What is your favorite food?</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What is your favorite type of animal?</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What is your favorite color?</a:t>
            </a:r>
            <a:endParaRPr sz="24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i="1" lang="en" sz="2400">
                <a:latin typeface="Proxima Nova"/>
                <a:ea typeface="Proxima Nova"/>
                <a:cs typeface="Proxima Nova"/>
                <a:sym typeface="Proxima Nova"/>
              </a:rPr>
              <a:t>Be sure to also respond to questions you get from people on other routers! </a:t>
            </a:r>
            <a:endParaRPr i="1" sz="24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676" name="Google Shape;676;p94"/>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Silly Class Survey</a:t>
            </a:r>
            <a:endParaRPr b="1" sz="3600">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9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82" name="Google Shape;682;p95"/>
          <p:cNvSpPr txBox="1"/>
          <p:nvPr/>
        </p:nvSpPr>
        <p:spPr>
          <a:xfrm>
            <a:off x="213150" y="1152375"/>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Open the Router Logs Again. You should see a lot more messages now</a:t>
            </a:r>
            <a:endParaRPr b="1" sz="2400">
              <a:latin typeface="Proxima Nova"/>
              <a:ea typeface="Proxima Nova"/>
              <a:cs typeface="Proxima Nova"/>
              <a:sym typeface="Proxima Nova"/>
            </a:endParaRPr>
          </a:p>
        </p:txBody>
      </p:sp>
      <p:sp>
        <p:nvSpPr>
          <p:cNvPr id="683" name="Google Shape;683;p95"/>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Open the Router Logs</a:t>
            </a:r>
            <a:endParaRPr b="1" sz="3600">
              <a:latin typeface="Proxima Nova"/>
              <a:ea typeface="Proxima Nova"/>
              <a:cs typeface="Proxima Nova"/>
              <a:sym typeface="Proxima Nova"/>
            </a:endParaRPr>
          </a:p>
        </p:txBody>
      </p:sp>
      <p:grpSp>
        <p:nvGrpSpPr>
          <p:cNvPr id="684" name="Google Shape;684;p95"/>
          <p:cNvGrpSpPr/>
          <p:nvPr/>
        </p:nvGrpSpPr>
        <p:grpSpPr>
          <a:xfrm>
            <a:off x="2765725" y="1732375"/>
            <a:ext cx="6222400" cy="3100650"/>
            <a:chOff x="2765725" y="1732375"/>
            <a:chExt cx="6222400" cy="3100650"/>
          </a:xfrm>
        </p:grpSpPr>
        <p:pic>
          <p:nvPicPr>
            <p:cNvPr id="685" name="Google Shape;685;p95"/>
            <p:cNvPicPr preferRelativeResize="0"/>
            <p:nvPr/>
          </p:nvPicPr>
          <p:blipFill rotWithShape="1">
            <a:blip r:embed="rId4">
              <a:alphaModFix/>
            </a:blip>
            <a:srcRect b="0" l="0" r="0" t="66698"/>
            <a:stretch/>
          </p:blipFill>
          <p:spPr>
            <a:xfrm>
              <a:off x="2765725" y="3663575"/>
              <a:ext cx="6222400" cy="1169450"/>
            </a:xfrm>
            <a:prstGeom prst="rect">
              <a:avLst/>
            </a:prstGeom>
            <a:noFill/>
            <a:ln>
              <a:noFill/>
            </a:ln>
          </p:spPr>
        </p:pic>
        <p:pic>
          <p:nvPicPr>
            <p:cNvPr id="686" name="Google Shape;686;p95"/>
            <p:cNvPicPr preferRelativeResize="0"/>
            <p:nvPr/>
          </p:nvPicPr>
          <p:blipFill rotWithShape="1">
            <a:blip r:embed="rId4">
              <a:alphaModFix/>
            </a:blip>
            <a:srcRect b="45006" l="0" r="0" t="0"/>
            <a:stretch/>
          </p:blipFill>
          <p:spPr>
            <a:xfrm>
              <a:off x="2765725" y="1732375"/>
              <a:ext cx="6222400" cy="19312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9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92" name="Google Shape;692;p96"/>
          <p:cNvSpPr txBox="1"/>
          <p:nvPr/>
        </p:nvSpPr>
        <p:spPr>
          <a:xfrm>
            <a:off x="3346000" y="595825"/>
            <a:ext cx="5652600" cy="4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💡Discuss: </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rPr lang="en" sz="3600">
                <a:latin typeface="Proxima Nova"/>
                <a:ea typeface="Proxima Nova"/>
                <a:cs typeface="Proxima Nova"/>
                <a:sym typeface="Proxima Nova"/>
              </a:rPr>
              <a:t>Can you predict why some messages are appearing multiple times?</a:t>
            </a:r>
            <a:endParaRPr sz="3600">
              <a:latin typeface="Proxima Nova"/>
              <a:ea typeface="Proxima Nova"/>
              <a:cs typeface="Proxima Nova"/>
              <a:sym typeface="Proxima Nova"/>
            </a:endParaRPr>
          </a:p>
        </p:txBody>
      </p:sp>
      <p:pic>
        <p:nvPicPr>
          <p:cNvPr id="693" name="Google Shape;693;p96"/>
          <p:cNvPicPr preferRelativeResize="0"/>
          <p:nvPr/>
        </p:nvPicPr>
        <p:blipFill>
          <a:blip r:embed="rId4">
            <a:alphaModFix/>
          </a:blip>
          <a:stretch>
            <a:fillRect/>
          </a:stretch>
        </p:blipFill>
        <p:spPr>
          <a:xfrm>
            <a:off x="152400" y="504950"/>
            <a:ext cx="3041200" cy="413603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699" name="Google Shape;699;p97"/>
          <p:cNvSpPr txBox="1"/>
          <p:nvPr/>
        </p:nvSpPr>
        <p:spPr>
          <a:xfrm>
            <a:off x="213150" y="847575"/>
            <a:ext cx="8717700" cy="4626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Proxima Nova"/>
              <a:buAutoNum type="arabicParenR"/>
            </a:pPr>
            <a:r>
              <a:rPr lang="en" sz="2400">
                <a:latin typeface="Proxima Nova"/>
                <a:ea typeface="Proxima Nova"/>
                <a:cs typeface="Proxima Nova"/>
                <a:sym typeface="Proxima Nova"/>
              </a:rPr>
              <a:t>Pick someone on a different router and send three separate messages with your top three favorite movies or TV shows. </a:t>
            </a:r>
            <a:br>
              <a:rPr lang="en" sz="2400">
                <a:latin typeface="Proxima Nova"/>
                <a:ea typeface="Proxima Nova"/>
                <a:cs typeface="Proxima Nova"/>
                <a:sym typeface="Proxima Nova"/>
              </a:rPr>
            </a:b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AutoNum type="arabicParenR"/>
            </a:pPr>
            <a:r>
              <a:rPr lang="en" sz="2400">
                <a:latin typeface="Proxima Nova"/>
                <a:ea typeface="Proxima Nova"/>
                <a:cs typeface="Proxima Nova"/>
                <a:sym typeface="Proxima Nova"/>
              </a:rPr>
              <a:t>After you send the messages, open the router logs and find these same messages in the logs. Notice how these messages traveled through the network. Did they always take the same path from your router to the other router?</a:t>
            </a:r>
            <a:br>
              <a:rPr lang="en" sz="2400">
                <a:latin typeface="Proxima Nova"/>
                <a:ea typeface="Proxima Nova"/>
                <a:cs typeface="Proxima Nova"/>
                <a:sym typeface="Proxima Nova"/>
              </a:rPr>
            </a:b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AutoNum type="arabicParenR"/>
            </a:pPr>
            <a:r>
              <a:rPr lang="en" sz="2400">
                <a:latin typeface="Proxima Nova"/>
                <a:ea typeface="Proxima Nova"/>
                <a:cs typeface="Proxima Nova"/>
                <a:sym typeface="Proxima Nova"/>
              </a:rPr>
              <a:t>Look at other messages that are being sent. Are there any patterns in the paths that they take?</a:t>
            </a:r>
            <a:endParaRPr sz="2400">
              <a:latin typeface="Proxima Nova"/>
              <a:ea typeface="Proxima Nova"/>
              <a:cs typeface="Proxima Nova"/>
              <a:sym typeface="Proxima Nova"/>
            </a:endParaRPr>
          </a:p>
        </p:txBody>
      </p:sp>
      <p:sp>
        <p:nvSpPr>
          <p:cNvPr id="700" name="Google Shape;700;p97"/>
          <p:cNvSpPr txBox="1"/>
          <p:nvPr/>
        </p:nvSpPr>
        <p:spPr>
          <a:xfrm>
            <a:off x="639750" y="2345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Do This:</a:t>
            </a:r>
            <a:endParaRPr b="1" sz="3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4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197" name="Google Shape;197;p44"/>
          <p:cNvGrpSpPr/>
          <p:nvPr/>
        </p:nvGrpSpPr>
        <p:grpSpPr>
          <a:xfrm>
            <a:off x="8318125" y="86900"/>
            <a:ext cx="747550" cy="183300"/>
            <a:chOff x="7547375" y="86900"/>
            <a:chExt cx="747550" cy="183300"/>
          </a:xfrm>
        </p:grpSpPr>
        <p:sp>
          <p:nvSpPr>
            <p:cNvPr id="198" name="Google Shape;198;p44"/>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4"/>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4"/>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44"/>
          <p:cNvSpPr txBox="1"/>
          <p:nvPr/>
        </p:nvSpPr>
        <p:spPr>
          <a:xfrm>
            <a:off x="2264225" y="455800"/>
            <a:ext cx="63765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r>
              <a:rPr lang="en" sz="3000">
                <a:latin typeface="Proxima Nova"/>
                <a:ea typeface="Proxima Nova"/>
                <a:cs typeface="Proxima Nova"/>
                <a:sym typeface="Proxima Nova"/>
              </a:rPr>
              <a:t>Answer each of these questions your journal.</a:t>
            </a:r>
            <a:endParaRPr sz="3000">
              <a:latin typeface="Proxima Nova"/>
              <a:ea typeface="Proxima Nova"/>
              <a:cs typeface="Proxima Nova"/>
              <a:sym typeface="Proxima Nova"/>
            </a:endParaRPr>
          </a:p>
        </p:txBody>
      </p:sp>
      <p:sp>
        <p:nvSpPr>
          <p:cNvPr id="202" name="Google Shape;202;p44"/>
          <p:cNvSpPr txBox="1"/>
          <p:nvPr/>
        </p:nvSpPr>
        <p:spPr>
          <a:xfrm>
            <a:off x="563600" y="2124550"/>
            <a:ext cx="5793600" cy="2007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Proxima Nova"/>
              <a:buAutoNum type="arabicPeriod"/>
            </a:pPr>
            <a:r>
              <a:rPr lang="en" sz="3000">
                <a:latin typeface="Proxima Nova"/>
                <a:ea typeface="Proxima Nova"/>
                <a:cs typeface="Proxima Nova"/>
                <a:sym typeface="Proxima Nova"/>
              </a:rPr>
              <a:t>What is the Internet?</a:t>
            </a:r>
            <a:endParaRPr sz="3000">
              <a:latin typeface="Proxima Nova"/>
              <a:ea typeface="Proxima Nova"/>
              <a:cs typeface="Proxima Nova"/>
              <a:sym typeface="Proxima Nova"/>
            </a:endParaRPr>
          </a:p>
          <a:p>
            <a:pPr indent="-419100" lvl="0" marL="457200" rtl="0" algn="l">
              <a:spcBef>
                <a:spcPts val="0"/>
              </a:spcBef>
              <a:spcAft>
                <a:spcPts val="0"/>
              </a:spcAft>
              <a:buSzPts val="3000"/>
              <a:buFont typeface="Proxima Nova"/>
              <a:buAutoNum type="arabicPeriod"/>
            </a:pPr>
            <a:r>
              <a:rPr lang="en" sz="3000">
                <a:latin typeface="Proxima Nova"/>
                <a:ea typeface="Proxima Nova"/>
                <a:cs typeface="Proxima Nova"/>
                <a:sym typeface="Proxima Nova"/>
              </a:rPr>
              <a:t>What questions do you have about how the Internet works?</a:t>
            </a:r>
            <a:endParaRPr sz="3000">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203" name="Google Shape;203;p44" title="Timer 10m">
            <a:hlinkClick r:id="rId4"/>
          </p:cNvPr>
          <p:cNvPicPr preferRelativeResize="0"/>
          <p:nvPr/>
        </p:nvPicPr>
        <p:blipFill>
          <a:blip r:embed="rId5">
            <a:alphaModFix/>
          </a:blip>
          <a:stretch>
            <a:fillRect/>
          </a:stretch>
        </p:blipFill>
        <p:spPr>
          <a:xfrm>
            <a:off x="263000" y="488088"/>
            <a:ext cx="2001226" cy="1500914"/>
          </a:xfrm>
          <a:prstGeom prst="rect">
            <a:avLst/>
          </a:prstGeom>
          <a:noFill/>
          <a:ln>
            <a:noFill/>
          </a:ln>
        </p:spPr>
      </p:pic>
      <p:grpSp>
        <p:nvGrpSpPr>
          <p:cNvPr id="204" name="Google Shape;204;p44"/>
          <p:cNvGrpSpPr/>
          <p:nvPr/>
        </p:nvGrpSpPr>
        <p:grpSpPr>
          <a:xfrm>
            <a:off x="6810743" y="3224630"/>
            <a:ext cx="1504836" cy="1504836"/>
            <a:chOff x="636900" y="152400"/>
            <a:chExt cx="4838700" cy="4838700"/>
          </a:xfrm>
        </p:grpSpPr>
        <p:pic>
          <p:nvPicPr>
            <p:cNvPr id="205" name="Google Shape;205;p44"/>
            <p:cNvPicPr preferRelativeResize="0"/>
            <p:nvPr/>
          </p:nvPicPr>
          <p:blipFill>
            <a:blip r:embed="rId6">
              <a:alphaModFix/>
            </a:blip>
            <a:stretch>
              <a:fillRect/>
            </a:stretch>
          </p:blipFill>
          <p:spPr>
            <a:xfrm>
              <a:off x="636900" y="152400"/>
              <a:ext cx="4838700" cy="4838700"/>
            </a:xfrm>
            <a:prstGeom prst="rect">
              <a:avLst/>
            </a:prstGeom>
            <a:noFill/>
            <a:ln>
              <a:noFill/>
            </a:ln>
          </p:spPr>
        </p:pic>
        <p:sp>
          <p:nvSpPr>
            <p:cNvPr id="206" name="Google Shape;206;p44"/>
            <p:cNvSpPr txBox="1"/>
            <p:nvPr/>
          </p:nvSpPr>
          <p:spPr>
            <a:xfrm>
              <a:off x="2417966" y="1456927"/>
              <a:ext cx="1843500" cy="178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D9EAD3"/>
                  </a:solidFill>
                  <a:latin typeface="Proxima Nova"/>
                  <a:ea typeface="Proxima Nova"/>
                  <a:cs typeface="Proxima Nova"/>
                  <a:sym typeface="Proxima Nova"/>
                </a:rPr>
                <a:t>AP CSP</a:t>
              </a:r>
              <a:endParaRPr b="1" sz="8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800">
                  <a:solidFill>
                    <a:srgbClr val="D9EAD3"/>
                  </a:solidFill>
                  <a:latin typeface="Proxima Nova"/>
                  <a:ea typeface="Proxima Nova"/>
                  <a:cs typeface="Proxima Nova"/>
                  <a:sym typeface="Proxima Nova"/>
                </a:rPr>
                <a:t>Unit Journal</a:t>
              </a:r>
              <a:endParaRPr b="1" sz="800">
                <a:solidFill>
                  <a:srgbClr val="D9EAD3"/>
                </a:solidFill>
                <a:latin typeface="Proxima Nova"/>
                <a:ea typeface="Proxima Nova"/>
                <a:cs typeface="Proxima Nova"/>
                <a:sym typeface="Proxima Nova"/>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sp>
        <p:nvSpPr>
          <p:cNvPr id="705" name="Google Shape;705;p9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Activity</a:t>
            </a:r>
            <a:endParaRPr>
              <a:solidFill>
                <a:srgbClr val="FFFFFF"/>
              </a:solidFill>
            </a:endParaRPr>
          </a:p>
        </p:txBody>
      </p:sp>
      <p:sp>
        <p:nvSpPr>
          <p:cNvPr id="706" name="Google Shape;706;p98"/>
          <p:cNvSpPr txBox="1"/>
          <p:nvPr/>
        </p:nvSpPr>
        <p:spPr>
          <a:xfrm>
            <a:off x="145350" y="595825"/>
            <a:ext cx="8853300" cy="4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 </a:t>
            </a:r>
            <a:r>
              <a:rPr lang="en" sz="3600">
                <a:latin typeface="Proxima Nova"/>
                <a:ea typeface="Proxima Nova"/>
                <a:cs typeface="Proxima Nova"/>
                <a:sym typeface="Proxima Nova"/>
              </a:rPr>
              <a:t> What did you notice about the messages you sent in the router logs? </a:t>
            </a:r>
            <a:endParaRPr sz="3600">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rPr lang="en" sz="3600">
                <a:latin typeface="Proxima Nova"/>
                <a:ea typeface="Proxima Nova"/>
                <a:cs typeface="Proxima Nova"/>
                <a:sym typeface="Proxima Nova"/>
              </a:rPr>
              <a:t>Did they always take the same path from your router to the other router?</a:t>
            </a:r>
            <a:endParaRPr sz="3600">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0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Wrap Up</a:t>
            </a:r>
            <a:endParaRPr>
              <a:solidFill>
                <a:srgbClr val="FFFFFF"/>
              </a:solidFill>
            </a:endParaRPr>
          </a:p>
        </p:txBody>
      </p:sp>
      <p:sp>
        <p:nvSpPr>
          <p:cNvPr id="716" name="Google Shape;716;p100"/>
          <p:cNvSpPr txBox="1"/>
          <p:nvPr/>
        </p:nvSpPr>
        <p:spPr>
          <a:xfrm>
            <a:off x="2127475" y="481075"/>
            <a:ext cx="6933000" cy="45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Router: </a:t>
            </a:r>
            <a:r>
              <a:rPr lang="en" sz="1800">
                <a:solidFill>
                  <a:schemeClr val="dk1"/>
                </a:solidFill>
                <a:latin typeface="Proxima Nova"/>
                <a:ea typeface="Proxima Nova"/>
                <a:cs typeface="Proxima Nova"/>
                <a:sym typeface="Proxima Nova"/>
              </a:rPr>
              <a:t>A type of computer that forwards data across a network</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rPr b="1" lang="en" sz="1800">
                <a:latin typeface="Proxima Nova"/>
                <a:ea typeface="Proxima Nova"/>
                <a:cs typeface="Proxima Nova"/>
                <a:sym typeface="Proxima Nova"/>
              </a:rPr>
              <a:t>Redundancy:</a:t>
            </a:r>
            <a:r>
              <a:rPr lang="en" sz="1800">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the inclusion of extra components so that a system can continue to work even if individual components fail, for example by  having more than one path between any two connected devices in a network.</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Fault Tolerant:  </a:t>
            </a:r>
            <a:r>
              <a:rPr lang="en" sz="1800">
                <a:solidFill>
                  <a:schemeClr val="dk1"/>
                </a:solidFill>
                <a:latin typeface="Proxima Nova"/>
                <a:ea typeface="Proxima Nova"/>
                <a:cs typeface="Proxima Nova"/>
                <a:sym typeface="Proxima Nova"/>
              </a:rPr>
              <a:t>Can continue to function even in the event of individual component failures. This is important because elements of complex systems like a computer network fail at unexpected times, often in groups.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717" name="Google Shape;717;p100"/>
          <p:cNvPicPr preferRelativeResize="0"/>
          <p:nvPr/>
        </p:nvPicPr>
        <p:blipFill>
          <a:blip r:embed="rId4">
            <a:alphaModFix/>
          </a:blip>
          <a:stretch>
            <a:fillRect/>
          </a:stretch>
        </p:blipFill>
        <p:spPr>
          <a:xfrm>
            <a:off x="125975" y="441624"/>
            <a:ext cx="1914101" cy="1435576"/>
          </a:xfrm>
          <a:prstGeom prst="rect">
            <a:avLst/>
          </a:prstGeom>
          <a:noFill/>
          <a:ln>
            <a:noFill/>
          </a:ln>
        </p:spPr>
      </p:pic>
      <p:cxnSp>
        <p:nvCxnSpPr>
          <p:cNvPr id="718" name="Google Shape;718;p100"/>
          <p:cNvCxnSpPr>
            <a:stCxn id="719" idx="3"/>
            <a:endCxn id="720" idx="1"/>
          </p:cNvCxnSpPr>
          <p:nvPr/>
        </p:nvCxnSpPr>
        <p:spPr>
          <a:xfrm flipH="1" rot="10800000">
            <a:off x="911451" y="2358577"/>
            <a:ext cx="571800" cy="900"/>
          </a:xfrm>
          <a:prstGeom prst="straightConnector1">
            <a:avLst/>
          </a:prstGeom>
          <a:noFill/>
          <a:ln cap="flat" cmpd="sng" w="38100">
            <a:solidFill>
              <a:srgbClr val="DF4A46"/>
            </a:solidFill>
            <a:prstDash val="dot"/>
            <a:round/>
            <a:headEnd len="med" w="med" type="none"/>
            <a:tailEnd len="med" w="med" type="none"/>
          </a:ln>
        </p:spPr>
      </p:cxnSp>
      <p:cxnSp>
        <p:nvCxnSpPr>
          <p:cNvPr id="721" name="Google Shape;721;p100"/>
          <p:cNvCxnSpPr>
            <a:stCxn id="720" idx="2"/>
            <a:endCxn id="722" idx="0"/>
          </p:cNvCxnSpPr>
          <p:nvPr/>
        </p:nvCxnSpPr>
        <p:spPr>
          <a:xfrm>
            <a:off x="1761687" y="2582625"/>
            <a:ext cx="0" cy="355200"/>
          </a:xfrm>
          <a:prstGeom prst="straightConnector1">
            <a:avLst/>
          </a:prstGeom>
          <a:noFill/>
          <a:ln cap="flat" cmpd="sng" w="38100">
            <a:solidFill>
              <a:srgbClr val="FCB857"/>
            </a:solidFill>
            <a:prstDash val="solid"/>
            <a:round/>
            <a:headEnd len="med" w="med" type="none"/>
            <a:tailEnd len="med" w="med" type="none"/>
          </a:ln>
        </p:spPr>
      </p:cxnSp>
      <p:cxnSp>
        <p:nvCxnSpPr>
          <p:cNvPr id="723" name="Google Shape;723;p100"/>
          <p:cNvCxnSpPr>
            <a:stCxn id="719" idx="2"/>
            <a:endCxn id="724" idx="0"/>
          </p:cNvCxnSpPr>
          <p:nvPr/>
        </p:nvCxnSpPr>
        <p:spPr>
          <a:xfrm>
            <a:off x="633063" y="2583639"/>
            <a:ext cx="0" cy="352800"/>
          </a:xfrm>
          <a:prstGeom prst="straightConnector1">
            <a:avLst/>
          </a:prstGeom>
          <a:noFill/>
          <a:ln cap="flat" cmpd="sng" w="38100">
            <a:solidFill>
              <a:srgbClr val="FCB857"/>
            </a:solidFill>
            <a:prstDash val="solid"/>
            <a:round/>
            <a:headEnd len="med" w="med" type="none"/>
            <a:tailEnd len="med" w="med" type="none"/>
          </a:ln>
        </p:spPr>
      </p:cxnSp>
      <p:cxnSp>
        <p:nvCxnSpPr>
          <p:cNvPr id="725" name="Google Shape;725;p100"/>
          <p:cNvCxnSpPr>
            <a:stCxn id="724" idx="3"/>
            <a:endCxn id="722" idx="1"/>
          </p:cNvCxnSpPr>
          <p:nvPr/>
        </p:nvCxnSpPr>
        <p:spPr>
          <a:xfrm>
            <a:off x="911451" y="3160719"/>
            <a:ext cx="571800" cy="1200"/>
          </a:xfrm>
          <a:prstGeom prst="straightConnector1">
            <a:avLst/>
          </a:prstGeom>
          <a:noFill/>
          <a:ln cap="flat" cmpd="sng" w="38100">
            <a:solidFill>
              <a:srgbClr val="FCB857"/>
            </a:solidFill>
            <a:prstDash val="solid"/>
            <a:round/>
            <a:headEnd len="med" w="med" type="none"/>
            <a:tailEnd len="med" w="med" type="none"/>
          </a:ln>
        </p:spPr>
      </p:cxnSp>
      <p:pic>
        <p:nvPicPr>
          <p:cNvPr id="719" name="Google Shape;719;p100"/>
          <p:cNvPicPr preferRelativeResize="0"/>
          <p:nvPr/>
        </p:nvPicPr>
        <p:blipFill>
          <a:blip r:embed="rId5">
            <a:alphaModFix/>
          </a:blip>
          <a:stretch>
            <a:fillRect/>
          </a:stretch>
        </p:blipFill>
        <p:spPr>
          <a:xfrm>
            <a:off x="354675" y="2135315"/>
            <a:ext cx="556776" cy="448325"/>
          </a:xfrm>
          <a:prstGeom prst="rect">
            <a:avLst/>
          </a:prstGeom>
          <a:noFill/>
          <a:ln>
            <a:noFill/>
          </a:ln>
        </p:spPr>
      </p:pic>
      <p:pic>
        <p:nvPicPr>
          <p:cNvPr id="724" name="Google Shape;724;p100"/>
          <p:cNvPicPr preferRelativeResize="0"/>
          <p:nvPr/>
        </p:nvPicPr>
        <p:blipFill>
          <a:blip r:embed="rId5">
            <a:alphaModFix/>
          </a:blip>
          <a:stretch>
            <a:fillRect/>
          </a:stretch>
        </p:blipFill>
        <p:spPr>
          <a:xfrm>
            <a:off x="354675" y="2936557"/>
            <a:ext cx="556776" cy="448325"/>
          </a:xfrm>
          <a:prstGeom prst="rect">
            <a:avLst/>
          </a:prstGeom>
          <a:noFill/>
          <a:ln>
            <a:noFill/>
          </a:ln>
        </p:spPr>
      </p:pic>
      <p:pic>
        <p:nvPicPr>
          <p:cNvPr id="722" name="Google Shape;722;p100"/>
          <p:cNvPicPr preferRelativeResize="0"/>
          <p:nvPr/>
        </p:nvPicPr>
        <p:blipFill>
          <a:blip r:embed="rId5">
            <a:alphaModFix/>
          </a:blip>
          <a:stretch>
            <a:fillRect/>
          </a:stretch>
        </p:blipFill>
        <p:spPr>
          <a:xfrm>
            <a:off x="1483299" y="2937725"/>
            <a:ext cx="556776" cy="448325"/>
          </a:xfrm>
          <a:prstGeom prst="rect">
            <a:avLst/>
          </a:prstGeom>
          <a:noFill/>
          <a:ln>
            <a:noFill/>
          </a:ln>
        </p:spPr>
      </p:pic>
      <p:pic>
        <p:nvPicPr>
          <p:cNvPr id="720" name="Google Shape;720;p100"/>
          <p:cNvPicPr preferRelativeResize="0"/>
          <p:nvPr/>
        </p:nvPicPr>
        <p:blipFill>
          <a:blip r:embed="rId5">
            <a:alphaModFix/>
          </a:blip>
          <a:stretch>
            <a:fillRect/>
          </a:stretch>
        </p:blipFill>
        <p:spPr>
          <a:xfrm>
            <a:off x="1483299" y="2134300"/>
            <a:ext cx="556776" cy="448325"/>
          </a:xfrm>
          <a:prstGeom prst="rect">
            <a:avLst/>
          </a:prstGeom>
          <a:noFill/>
          <a:ln>
            <a:noFill/>
          </a:ln>
        </p:spPr>
      </p:pic>
      <p:cxnSp>
        <p:nvCxnSpPr>
          <p:cNvPr id="726" name="Google Shape;726;p100"/>
          <p:cNvCxnSpPr>
            <a:stCxn id="720" idx="2"/>
            <a:endCxn id="724" idx="0"/>
          </p:cNvCxnSpPr>
          <p:nvPr/>
        </p:nvCxnSpPr>
        <p:spPr>
          <a:xfrm flipH="1">
            <a:off x="633087" y="2582625"/>
            <a:ext cx="1128600" cy="354000"/>
          </a:xfrm>
          <a:prstGeom prst="straightConnector1">
            <a:avLst/>
          </a:prstGeom>
          <a:noFill/>
          <a:ln cap="flat" cmpd="sng" w="38100">
            <a:solidFill>
              <a:srgbClr val="FCB857"/>
            </a:solidFill>
            <a:prstDash val="solid"/>
            <a:round/>
            <a:headEnd len="med" w="med" type="none"/>
            <a:tailEnd len="med" w="med" type="none"/>
          </a:ln>
        </p:spPr>
      </p:cxnSp>
      <p:cxnSp>
        <p:nvCxnSpPr>
          <p:cNvPr id="727" name="Google Shape;727;p100"/>
          <p:cNvCxnSpPr>
            <a:stCxn id="719" idx="2"/>
            <a:endCxn id="722" idx="0"/>
          </p:cNvCxnSpPr>
          <p:nvPr/>
        </p:nvCxnSpPr>
        <p:spPr>
          <a:xfrm>
            <a:off x="633063" y="2583639"/>
            <a:ext cx="1128600" cy="354000"/>
          </a:xfrm>
          <a:prstGeom prst="straightConnector1">
            <a:avLst/>
          </a:prstGeom>
          <a:noFill/>
          <a:ln cap="flat" cmpd="sng" w="38100">
            <a:solidFill>
              <a:srgbClr val="FCB857"/>
            </a:solidFill>
            <a:prstDash val="solid"/>
            <a:round/>
            <a:headEnd len="med" w="med" type="none"/>
            <a:tailEnd len="med" w="med" type="none"/>
          </a:ln>
        </p:spPr>
      </p:cxnSp>
      <p:sp>
        <p:nvSpPr>
          <p:cNvPr id="728" name="Google Shape;728;p100"/>
          <p:cNvSpPr/>
          <p:nvPr/>
        </p:nvSpPr>
        <p:spPr>
          <a:xfrm>
            <a:off x="1156282" y="2271538"/>
            <a:ext cx="21600" cy="174900"/>
          </a:xfrm>
          <a:prstGeom prst="rect">
            <a:avLst/>
          </a:prstGeom>
          <a:solidFill>
            <a:srgbClr val="DF5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0"/>
          <p:cNvSpPr/>
          <p:nvPr/>
        </p:nvSpPr>
        <p:spPr>
          <a:xfrm>
            <a:off x="1233509" y="2272016"/>
            <a:ext cx="21600" cy="174900"/>
          </a:xfrm>
          <a:prstGeom prst="rect">
            <a:avLst/>
          </a:prstGeom>
          <a:solidFill>
            <a:srgbClr val="DF54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100"/>
          <p:cNvPicPr preferRelativeResize="0"/>
          <p:nvPr/>
        </p:nvPicPr>
        <p:blipFill>
          <a:blip r:embed="rId6">
            <a:alphaModFix/>
          </a:blip>
          <a:stretch>
            <a:fillRect/>
          </a:stretch>
        </p:blipFill>
        <p:spPr>
          <a:xfrm>
            <a:off x="232099" y="3684950"/>
            <a:ext cx="1869950" cy="1500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101"/>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736" name="Google Shape;736;p101"/>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737" name="Google Shape;737;p101"/>
          <p:cNvSpPr txBox="1"/>
          <p:nvPr/>
        </p:nvSpPr>
        <p:spPr>
          <a:xfrm>
            <a:off x="2563750" y="370600"/>
            <a:ext cx="395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chemeClr val="dk1"/>
                </a:solidFill>
                <a:latin typeface="Montserrat"/>
                <a:ea typeface="Montserrat"/>
                <a:cs typeface="Montserrat"/>
                <a:sym typeface="Montserrat"/>
              </a:rPr>
              <a:t>Create your Canvas!</a:t>
            </a:r>
            <a:endParaRPr sz="3600">
              <a:solidFill>
                <a:schemeClr val="dk1"/>
              </a:solidFill>
              <a:latin typeface="Caveat Brush"/>
              <a:ea typeface="Caveat Brush"/>
              <a:cs typeface="Caveat Brush"/>
              <a:sym typeface="Caveat Brush"/>
            </a:endParaRPr>
          </a:p>
        </p:txBody>
      </p:sp>
      <p:sp>
        <p:nvSpPr>
          <p:cNvPr id="738" name="Google Shape;738;p101"/>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two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b="1" i="1" lang="en" sz="1700">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739" name="Google Shape;739;p101"/>
          <p:cNvPicPr preferRelativeResize="0"/>
          <p:nvPr/>
        </p:nvPicPr>
        <p:blipFill>
          <a:blip r:embed="rId4">
            <a:alphaModFix/>
          </a:blip>
          <a:stretch>
            <a:fillRect/>
          </a:stretch>
        </p:blipFill>
        <p:spPr>
          <a:xfrm>
            <a:off x="0" y="-35615"/>
            <a:ext cx="9144001" cy="337930"/>
          </a:xfrm>
          <a:prstGeom prst="rect">
            <a:avLst/>
          </a:prstGeom>
          <a:noFill/>
          <a:ln>
            <a:noFill/>
          </a:ln>
        </p:spPr>
      </p:pic>
      <p:pic>
        <p:nvPicPr>
          <p:cNvPr id="740" name="Google Shape;740;p101"/>
          <p:cNvPicPr preferRelativeResize="0"/>
          <p:nvPr/>
        </p:nvPicPr>
        <p:blipFill>
          <a:blip r:embed="rId4">
            <a:alphaModFix/>
          </a:blip>
          <a:stretch>
            <a:fillRect/>
          </a:stretch>
        </p:blipFill>
        <p:spPr>
          <a:xfrm>
            <a:off x="0" y="-45453"/>
            <a:ext cx="9144001" cy="337930"/>
          </a:xfrm>
          <a:prstGeom prst="rect">
            <a:avLst/>
          </a:prstGeom>
          <a:noFill/>
          <a:ln>
            <a:noFill/>
          </a:ln>
        </p:spPr>
      </p:pic>
      <p:pic>
        <p:nvPicPr>
          <p:cNvPr id="741" name="Google Shape;741;p101"/>
          <p:cNvPicPr preferRelativeResize="0"/>
          <p:nvPr/>
        </p:nvPicPr>
        <p:blipFill>
          <a:blip r:embed="rId5">
            <a:alphaModFix/>
          </a:blip>
          <a:stretch>
            <a:fillRect/>
          </a:stretch>
        </p:blipFill>
        <p:spPr>
          <a:xfrm>
            <a:off x="21675" y="-26312"/>
            <a:ext cx="3558125" cy="304275"/>
          </a:xfrm>
          <a:prstGeom prst="rect">
            <a:avLst/>
          </a:prstGeom>
          <a:noFill/>
          <a:ln>
            <a:noFill/>
          </a:ln>
        </p:spPr>
      </p:pic>
      <p:sp>
        <p:nvSpPr>
          <p:cNvPr id="742" name="Google Shape;742;p101"/>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Wrap Up</a:t>
            </a:r>
            <a:endParaRPr>
              <a:solidFill>
                <a:srgbClr val="FFFFFF"/>
              </a:solidFill>
            </a:endParaRPr>
          </a:p>
        </p:txBody>
      </p:sp>
      <p:sp>
        <p:nvSpPr>
          <p:cNvPr id="743" name="Google Shape;743;p101"/>
          <p:cNvSpPr txBox="1"/>
          <p:nvPr/>
        </p:nvSpPr>
        <p:spPr>
          <a:xfrm flipH="1">
            <a:off x="7117243" y="3335675"/>
            <a:ext cx="1497000" cy="540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Router</a:t>
            </a:r>
            <a:endParaRPr sz="3300">
              <a:solidFill>
                <a:schemeClr val="dk1"/>
              </a:solidFill>
              <a:latin typeface="Caveat Brush"/>
              <a:ea typeface="Caveat Brush"/>
              <a:cs typeface="Caveat Brush"/>
              <a:sym typeface="Caveat Brush"/>
            </a:endParaRPr>
          </a:p>
        </p:txBody>
      </p:sp>
      <p:pic>
        <p:nvPicPr>
          <p:cNvPr id="744" name="Google Shape;744;p101"/>
          <p:cNvPicPr preferRelativeResize="0"/>
          <p:nvPr/>
        </p:nvPicPr>
        <p:blipFill>
          <a:blip r:embed="rId6">
            <a:alphaModFix/>
          </a:blip>
          <a:stretch>
            <a:fillRect/>
          </a:stretch>
        </p:blipFill>
        <p:spPr>
          <a:xfrm flipH="1" rot="483289">
            <a:off x="5855043" y="3684826"/>
            <a:ext cx="2443650" cy="1209625"/>
          </a:xfrm>
          <a:prstGeom prst="rect">
            <a:avLst/>
          </a:prstGeom>
          <a:noFill/>
          <a:ln>
            <a:noFill/>
          </a:ln>
        </p:spPr>
      </p:pic>
      <p:pic>
        <p:nvPicPr>
          <p:cNvPr id="745" name="Google Shape;745;p101"/>
          <p:cNvPicPr preferRelativeResize="0"/>
          <p:nvPr/>
        </p:nvPicPr>
        <p:blipFill>
          <a:blip r:embed="rId6">
            <a:alphaModFix/>
          </a:blip>
          <a:stretch>
            <a:fillRect/>
          </a:stretch>
        </p:blipFill>
        <p:spPr>
          <a:xfrm rot="-483289">
            <a:off x="1054443" y="3684826"/>
            <a:ext cx="2443650" cy="1209625"/>
          </a:xfrm>
          <a:prstGeom prst="rect">
            <a:avLst/>
          </a:prstGeom>
          <a:noFill/>
          <a:ln>
            <a:noFill/>
          </a:ln>
        </p:spPr>
      </p:pic>
      <p:sp>
        <p:nvSpPr>
          <p:cNvPr id="746" name="Google Shape;746;p101"/>
          <p:cNvSpPr txBox="1"/>
          <p:nvPr/>
        </p:nvSpPr>
        <p:spPr>
          <a:xfrm flipH="1">
            <a:off x="457575" y="3202325"/>
            <a:ext cx="1999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300">
                <a:solidFill>
                  <a:schemeClr val="dk1"/>
                </a:solidFill>
                <a:latin typeface="Caveat Brush"/>
                <a:ea typeface="Caveat Brush"/>
                <a:cs typeface="Caveat Brush"/>
                <a:sym typeface="Caveat Brush"/>
              </a:rPr>
              <a:t>Redundancy</a:t>
            </a:r>
            <a:endParaRPr sz="3300">
              <a:solidFill>
                <a:schemeClr val="dk1"/>
              </a:solidFill>
              <a:latin typeface="Caveat Brush"/>
              <a:ea typeface="Caveat Brush"/>
              <a:cs typeface="Caveat Brush"/>
              <a:sym typeface="Caveat Brush"/>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102"/>
          <p:cNvSpPr txBox="1"/>
          <p:nvPr/>
        </p:nvSpPr>
        <p:spPr>
          <a:xfrm>
            <a:off x="532825" y="479850"/>
            <a:ext cx="7971000" cy="44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 </a:t>
            </a:r>
            <a:endParaRPr b="1" sz="3600">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Thinking about these terms (</a:t>
            </a:r>
            <a:r>
              <a:rPr i="1" lang="en" sz="3000">
                <a:solidFill>
                  <a:schemeClr val="dk1"/>
                </a:solidFill>
                <a:latin typeface="Proxima Nova"/>
                <a:ea typeface="Proxima Nova"/>
                <a:cs typeface="Proxima Nova"/>
                <a:sym typeface="Proxima Nova"/>
              </a:rPr>
              <a:t>router</a:t>
            </a:r>
            <a:r>
              <a:rPr lang="en" sz="3000">
                <a:solidFill>
                  <a:schemeClr val="dk1"/>
                </a:solidFill>
                <a:latin typeface="Proxima Nova"/>
                <a:ea typeface="Proxima Nova"/>
                <a:cs typeface="Proxima Nova"/>
                <a:sym typeface="Proxima Nova"/>
              </a:rPr>
              <a:t>, </a:t>
            </a:r>
            <a:r>
              <a:rPr i="1" lang="en" sz="3000">
                <a:solidFill>
                  <a:schemeClr val="dk1"/>
                </a:solidFill>
                <a:latin typeface="Proxima Nova"/>
                <a:ea typeface="Proxima Nova"/>
                <a:cs typeface="Proxima Nova"/>
                <a:sym typeface="Proxima Nova"/>
              </a:rPr>
              <a:t>redundancy</a:t>
            </a:r>
            <a:r>
              <a:rPr lang="en" sz="3000">
                <a:solidFill>
                  <a:schemeClr val="dk1"/>
                </a:solidFill>
                <a:latin typeface="Proxima Nova"/>
                <a:ea typeface="Proxima Nova"/>
                <a:cs typeface="Proxima Nova"/>
                <a:sym typeface="Proxima Nova"/>
              </a:rPr>
              <a:t>, and </a:t>
            </a:r>
            <a:r>
              <a:rPr i="1" lang="en" sz="3000">
                <a:solidFill>
                  <a:schemeClr val="dk1"/>
                </a:solidFill>
                <a:latin typeface="Proxima Nova"/>
                <a:ea typeface="Proxima Nova"/>
                <a:cs typeface="Proxima Nova"/>
                <a:sym typeface="Proxima Nova"/>
              </a:rPr>
              <a:t>fault tolerant</a:t>
            </a:r>
            <a:r>
              <a:rPr lang="en" sz="3000">
                <a:solidFill>
                  <a:schemeClr val="dk1"/>
                </a:solidFill>
                <a:latin typeface="Proxima Nova"/>
                <a:ea typeface="Proxima Nova"/>
                <a:cs typeface="Proxima Nova"/>
                <a:sym typeface="Proxima Nova"/>
              </a:rPr>
              <a:t>), how can we describe what we’ve observed in the router logs at the end of this activity?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What are some practical reasons that you think messages might take different paths from one router to the other?</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752" name="Google Shape;752;p10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Wrap Up</a:t>
            </a:r>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56" name="Shape 756"/>
        <p:cNvGrpSpPr/>
        <p:nvPr/>
      </p:nvGrpSpPr>
      <p:grpSpPr>
        <a:xfrm>
          <a:off x="0" y="0"/>
          <a:ext cx="0" cy="0"/>
          <a:chOff x="0" y="0"/>
          <a:chExt cx="0" cy="0"/>
        </a:xfrm>
      </p:grpSpPr>
      <p:sp>
        <p:nvSpPr>
          <p:cNvPr id="757" name="Google Shape;757;p10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4 - Wrap Up</a:t>
            </a:r>
            <a:endParaRPr>
              <a:solidFill>
                <a:srgbClr val="FFFFFF"/>
              </a:solidFill>
            </a:endParaRPr>
          </a:p>
        </p:txBody>
      </p:sp>
      <p:sp>
        <p:nvSpPr>
          <p:cNvPr id="758" name="Google Shape;758;p103"/>
          <p:cNvSpPr txBox="1"/>
          <p:nvPr/>
        </p:nvSpPr>
        <p:spPr>
          <a:xfrm>
            <a:off x="707250" y="481075"/>
            <a:ext cx="7932600" cy="39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Proxima Nova"/>
                <a:ea typeface="Proxima Nova"/>
                <a:cs typeface="Proxima Nova"/>
                <a:sym typeface="Proxima Nova"/>
              </a:rPr>
              <a:t>Router: </a:t>
            </a:r>
            <a:r>
              <a:rPr lang="en" sz="2400">
                <a:solidFill>
                  <a:schemeClr val="dk1"/>
                </a:solidFill>
                <a:latin typeface="Proxima Nova"/>
                <a:ea typeface="Proxima Nova"/>
                <a:cs typeface="Proxima Nova"/>
                <a:sym typeface="Proxima Nova"/>
              </a:rPr>
              <a:t>A type of computer that forwards data across a network</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Redundancy:</a:t>
            </a:r>
            <a:r>
              <a:rPr lang="en" sz="2400">
                <a:latin typeface="Proxima Nova"/>
                <a:ea typeface="Proxima Nova"/>
                <a:cs typeface="Proxima Nova"/>
                <a:sym typeface="Proxima Nova"/>
              </a:rPr>
              <a:t>  </a:t>
            </a:r>
            <a:r>
              <a:rPr lang="en" sz="2400">
                <a:solidFill>
                  <a:schemeClr val="dk1"/>
                </a:solidFill>
                <a:latin typeface="Proxima Nova"/>
                <a:ea typeface="Proxima Nova"/>
                <a:cs typeface="Proxima Nova"/>
                <a:sym typeface="Proxima Nova"/>
              </a:rPr>
              <a:t>the inclusion of extra components so that a system can continue to work even if individual components fail, for example by  having more than one path between any two connected devices in a network.</a:t>
            </a:r>
            <a:endParaRPr b="1"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Fault Tolerant:  </a:t>
            </a:r>
            <a:r>
              <a:rPr lang="en" sz="2400">
                <a:solidFill>
                  <a:schemeClr val="dk1"/>
                </a:solidFill>
                <a:latin typeface="Proxima Nova"/>
                <a:ea typeface="Proxima Nova"/>
                <a:cs typeface="Proxima Nova"/>
                <a:sym typeface="Proxima Nova"/>
              </a:rPr>
              <a:t>Can continue to function even in the event of individual component failures. This is important because elements of complex systems like a computer network fail at unexpected times, often in groups.</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104"/>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2 - Lesson 5</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Packets</a:t>
            </a:r>
            <a:endParaRPr b="1" sz="3600">
              <a:solidFill>
                <a:srgbClr val="FFFFFF"/>
              </a:solidFill>
              <a:latin typeface="Proxima Nova"/>
              <a:ea typeface="Proxima Nova"/>
              <a:cs typeface="Proxima Nova"/>
              <a:sym typeface="Proxima Nova"/>
            </a:endParaRPr>
          </a:p>
        </p:txBody>
      </p:sp>
      <p:grpSp>
        <p:nvGrpSpPr>
          <p:cNvPr id="764" name="Google Shape;764;p104"/>
          <p:cNvGrpSpPr/>
          <p:nvPr/>
        </p:nvGrpSpPr>
        <p:grpSpPr>
          <a:xfrm>
            <a:off x="3048838" y="4351325"/>
            <a:ext cx="3046325" cy="400200"/>
            <a:chOff x="3205775" y="4324050"/>
            <a:chExt cx="3046325" cy="400200"/>
          </a:xfrm>
        </p:grpSpPr>
        <p:pic>
          <p:nvPicPr>
            <p:cNvPr id="765" name="Google Shape;765;p104"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766" name="Google Shape;766;p104"/>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0" name="Shape 770"/>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106"/>
          <p:cNvSpPr txBox="1"/>
          <p:nvPr/>
        </p:nvSpPr>
        <p:spPr>
          <a:xfrm>
            <a:off x="96000" y="348000"/>
            <a:ext cx="8952000" cy="17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Prompt:</a:t>
            </a:r>
            <a:r>
              <a:rPr lang="en" sz="3600">
                <a:latin typeface="Proxima Nova"/>
                <a:ea typeface="Proxima Nova"/>
                <a:cs typeface="Proxima Nova"/>
                <a:sym typeface="Proxima Nova"/>
              </a:rPr>
              <a:t> </a:t>
            </a:r>
            <a:endParaRPr sz="3600">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1700">
                <a:solidFill>
                  <a:schemeClr val="dk1"/>
                </a:solidFill>
                <a:latin typeface="Proxima Nova"/>
                <a:ea typeface="Proxima Nova"/>
                <a:cs typeface="Proxima Nova"/>
                <a:sym typeface="Proxima Nova"/>
              </a:rPr>
              <a:t>Brainstorm situations / events / things from your experiences where doing something quickly was most important (</a:t>
            </a:r>
            <a:r>
              <a:rPr b="1" i="1" lang="en" sz="1700">
                <a:solidFill>
                  <a:srgbClr val="CC0000"/>
                </a:solidFill>
                <a:latin typeface="Proxima Nova"/>
                <a:ea typeface="Proxima Nova"/>
                <a:cs typeface="Proxima Nova"/>
                <a:sym typeface="Proxima Nova"/>
              </a:rPr>
              <a:t>speed</a:t>
            </a:r>
            <a:r>
              <a:rPr lang="en" sz="1700">
                <a:solidFill>
                  <a:schemeClr val="dk1"/>
                </a:solidFill>
                <a:latin typeface="Proxima Nova"/>
                <a:ea typeface="Proxima Nova"/>
                <a:cs typeface="Proxima Nova"/>
                <a:sym typeface="Proxima Nova"/>
              </a:rPr>
              <a:t>). Likewise, determine experiences where being correct and precise was most important (</a:t>
            </a:r>
            <a:r>
              <a:rPr b="1" i="1" lang="en" sz="1700">
                <a:solidFill>
                  <a:srgbClr val="CC0000"/>
                </a:solidFill>
                <a:latin typeface="Proxima Nova"/>
                <a:ea typeface="Proxima Nova"/>
                <a:cs typeface="Proxima Nova"/>
                <a:sym typeface="Proxima Nova"/>
              </a:rPr>
              <a:t>accuracy</a:t>
            </a:r>
            <a:r>
              <a:rPr lang="en" sz="1700">
                <a:solidFill>
                  <a:schemeClr val="dk1"/>
                </a:solidFill>
                <a:latin typeface="Proxima Nova"/>
                <a:ea typeface="Proxima Nova"/>
                <a:cs typeface="Proxima Nova"/>
                <a:sym typeface="Proxima Nova"/>
              </a:rPr>
              <a:t>). Last, brainstorm situations when both </a:t>
            </a:r>
            <a:r>
              <a:rPr b="1" i="1" lang="en" sz="1700">
                <a:solidFill>
                  <a:srgbClr val="CC0000"/>
                </a:solidFill>
                <a:latin typeface="Proxima Nova"/>
                <a:ea typeface="Proxima Nova"/>
                <a:cs typeface="Proxima Nova"/>
                <a:sym typeface="Proxima Nova"/>
              </a:rPr>
              <a:t>speed </a:t>
            </a:r>
            <a:r>
              <a:rPr lang="en" sz="1700">
                <a:solidFill>
                  <a:schemeClr val="dk1"/>
                </a:solidFill>
                <a:latin typeface="Proxima Nova"/>
                <a:ea typeface="Proxima Nova"/>
                <a:cs typeface="Proxima Nova"/>
                <a:sym typeface="Proxima Nova"/>
              </a:rPr>
              <a:t>and </a:t>
            </a:r>
            <a:r>
              <a:rPr b="1" i="1" lang="en" sz="1700">
                <a:solidFill>
                  <a:srgbClr val="CC0000"/>
                </a:solidFill>
                <a:latin typeface="Proxima Nova"/>
                <a:ea typeface="Proxima Nova"/>
                <a:cs typeface="Proxima Nova"/>
                <a:sym typeface="Proxima Nova"/>
              </a:rPr>
              <a:t>accuracy </a:t>
            </a:r>
            <a:r>
              <a:rPr lang="en" sz="1700">
                <a:solidFill>
                  <a:schemeClr val="dk1"/>
                </a:solidFill>
                <a:latin typeface="Proxima Nova"/>
                <a:ea typeface="Proxima Nova"/>
                <a:cs typeface="Proxima Nova"/>
                <a:sym typeface="Proxima Nova"/>
              </a:rPr>
              <a:t>are needed.</a:t>
            </a:r>
            <a:endParaRPr i="1" sz="17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latin typeface="Proxima Nova"/>
              <a:ea typeface="Proxima Nova"/>
              <a:cs typeface="Proxima Nova"/>
              <a:sym typeface="Proxima Nova"/>
            </a:endParaRPr>
          </a:p>
          <a:p>
            <a:pPr indent="0" lvl="0" marL="0" rtl="0" algn="ctr">
              <a:spcBef>
                <a:spcPts val="0"/>
              </a:spcBef>
              <a:spcAft>
                <a:spcPts val="0"/>
              </a:spcAft>
              <a:buNone/>
            </a:pPr>
            <a:r>
              <a:t/>
            </a:r>
            <a:endParaRPr sz="15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600">
              <a:solidFill>
                <a:schemeClr val="dk1"/>
              </a:solidFill>
              <a:latin typeface="Proxima Nova"/>
              <a:ea typeface="Proxima Nova"/>
              <a:cs typeface="Proxima Nova"/>
              <a:sym typeface="Proxima Nova"/>
            </a:endParaRPr>
          </a:p>
        </p:txBody>
      </p:sp>
      <p:sp>
        <p:nvSpPr>
          <p:cNvPr id="776" name="Google Shape;776;p106"/>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Warm Up</a:t>
            </a:r>
            <a:endParaRPr>
              <a:solidFill>
                <a:srgbClr val="FFFFFF"/>
              </a:solidFill>
            </a:endParaRPr>
          </a:p>
        </p:txBody>
      </p:sp>
      <p:sp>
        <p:nvSpPr>
          <p:cNvPr id="777" name="Google Shape;777;p106"/>
          <p:cNvSpPr/>
          <p:nvPr/>
        </p:nvSpPr>
        <p:spPr>
          <a:xfrm>
            <a:off x="3018362" y="2105127"/>
            <a:ext cx="4938300" cy="2907300"/>
          </a:xfrm>
          <a:prstGeom prst="ellipse">
            <a:avLst/>
          </a:prstGeom>
          <a:solidFill>
            <a:srgbClr val="E06666">
              <a:alpha val="28300"/>
            </a:srgbClr>
          </a:solidFill>
          <a:ln cap="flat" cmpd="sng" w="9525">
            <a:solidFill>
              <a:srgbClr val="595959"/>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p:nvPr/>
        </p:nvSpPr>
        <p:spPr>
          <a:xfrm>
            <a:off x="1187350" y="2105127"/>
            <a:ext cx="4890900" cy="2907300"/>
          </a:xfrm>
          <a:prstGeom prst="ellipse">
            <a:avLst/>
          </a:prstGeom>
          <a:solidFill>
            <a:srgbClr val="F1C232">
              <a:alpha val="30190"/>
            </a:srgbClr>
          </a:solidFill>
          <a:ln cap="flat" cmpd="sng" w="9525">
            <a:solidFill>
              <a:srgbClr val="595959"/>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6"/>
          <p:cNvSpPr txBox="1"/>
          <p:nvPr/>
        </p:nvSpPr>
        <p:spPr>
          <a:xfrm>
            <a:off x="2281953" y="2410072"/>
            <a:ext cx="66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000000"/>
                </a:solidFill>
                <a:latin typeface="Proxima Nova"/>
                <a:ea typeface="Proxima Nova"/>
                <a:cs typeface="Proxima Nova"/>
                <a:sym typeface="Proxima Nova"/>
              </a:rPr>
              <a:t>Speed</a:t>
            </a:r>
            <a:endParaRPr sz="1600"/>
          </a:p>
        </p:txBody>
      </p:sp>
      <p:sp>
        <p:nvSpPr>
          <p:cNvPr id="780" name="Google Shape;780;p106"/>
          <p:cNvSpPr txBox="1"/>
          <p:nvPr/>
        </p:nvSpPr>
        <p:spPr>
          <a:xfrm>
            <a:off x="6078300" y="2410077"/>
            <a:ext cx="8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000000"/>
                </a:solidFill>
                <a:latin typeface="Proxima Nova"/>
                <a:ea typeface="Proxima Nova"/>
                <a:cs typeface="Proxima Nova"/>
                <a:sym typeface="Proxima Nova"/>
              </a:rPr>
              <a:t>Accuracy</a:t>
            </a:r>
            <a:endParaRPr sz="1600"/>
          </a:p>
        </p:txBody>
      </p:sp>
      <p:sp>
        <p:nvSpPr>
          <p:cNvPr id="781" name="Google Shape;781;p106"/>
          <p:cNvSpPr txBox="1"/>
          <p:nvPr/>
        </p:nvSpPr>
        <p:spPr>
          <a:xfrm>
            <a:off x="4025586" y="2410072"/>
            <a:ext cx="109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000000"/>
                </a:solidFill>
                <a:latin typeface="Proxima Nova"/>
                <a:ea typeface="Proxima Nova"/>
                <a:cs typeface="Proxima Nova"/>
                <a:sym typeface="Proxima Nova"/>
              </a:rPr>
              <a:t>Speed AND Accuracy</a:t>
            </a:r>
            <a:endParaRPr sz="1600"/>
          </a:p>
        </p:txBody>
      </p:sp>
      <p:pic>
        <p:nvPicPr>
          <p:cNvPr id="782" name="Google Shape;782;p106"/>
          <p:cNvPicPr preferRelativeResize="0"/>
          <p:nvPr/>
        </p:nvPicPr>
        <p:blipFill>
          <a:blip r:embed="rId4">
            <a:alphaModFix/>
          </a:blip>
          <a:stretch>
            <a:fillRect/>
          </a:stretch>
        </p:blipFill>
        <p:spPr>
          <a:xfrm>
            <a:off x="34314" y="4283084"/>
            <a:ext cx="747600" cy="792600"/>
          </a:xfrm>
          <a:prstGeom prst="star16">
            <a:avLst>
              <a:gd fmla="val 39699" name="adj"/>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07"/>
          <p:cNvSpPr txBox="1"/>
          <p:nvPr/>
        </p:nvSpPr>
        <p:spPr>
          <a:xfrm>
            <a:off x="90425" y="403700"/>
            <a:ext cx="8952000" cy="422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Today we’ll learn about two new protocols, one for when </a:t>
            </a:r>
            <a:r>
              <a:rPr b="1" lang="en" sz="3600">
                <a:solidFill>
                  <a:srgbClr val="CC0000"/>
                </a:solidFill>
                <a:latin typeface="Proxima Nova"/>
                <a:ea typeface="Proxima Nova"/>
                <a:cs typeface="Proxima Nova"/>
                <a:sym typeface="Proxima Nova"/>
              </a:rPr>
              <a:t>speed </a:t>
            </a:r>
            <a:r>
              <a:rPr b="1" lang="en" sz="3600">
                <a:latin typeface="Proxima Nova"/>
                <a:ea typeface="Proxima Nova"/>
                <a:cs typeface="Proxima Nova"/>
                <a:sym typeface="Proxima Nova"/>
              </a:rPr>
              <a:t>is most important, and one when </a:t>
            </a:r>
            <a:r>
              <a:rPr b="1" lang="en" sz="3600">
                <a:solidFill>
                  <a:srgbClr val="CC0000"/>
                </a:solidFill>
                <a:latin typeface="Proxima Nova"/>
                <a:ea typeface="Proxima Nova"/>
                <a:cs typeface="Proxima Nova"/>
                <a:sym typeface="Proxima Nova"/>
              </a:rPr>
              <a:t>accuracy </a:t>
            </a:r>
            <a:r>
              <a:rPr b="1" lang="en" sz="3600">
                <a:latin typeface="Proxima Nova"/>
                <a:ea typeface="Proxima Nova"/>
                <a:cs typeface="Proxima Nova"/>
                <a:sym typeface="Proxima Nova"/>
              </a:rPr>
              <a:t>is most important.</a:t>
            </a:r>
            <a:endParaRPr sz="2600">
              <a:solidFill>
                <a:schemeClr val="dk1"/>
              </a:solidFill>
              <a:latin typeface="Proxima Nova"/>
              <a:ea typeface="Proxima Nova"/>
              <a:cs typeface="Proxima Nova"/>
              <a:sym typeface="Proxima Nova"/>
            </a:endParaRPr>
          </a:p>
        </p:txBody>
      </p:sp>
      <p:sp>
        <p:nvSpPr>
          <p:cNvPr id="788" name="Google Shape;788;p107"/>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Warm Up</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4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12" name="Google Shape;212;p45"/>
          <p:cNvGrpSpPr/>
          <p:nvPr/>
        </p:nvGrpSpPr>
        <p:grpSpPr>
          <a:xfrm>
            <a:off x="8318125" y="86900"/>
            <a:ext cx="747550" cy="183300"/>
            <a:chOff x="7547375" y="86900"/>
            <a:chExt cx="747550" cy="183300"/>
          </a:xfrm>
        </p:grpSpPr>
        <p:sp>
          <p:nvSpPr>
            <p:cNvPr id="213" name="Google Shape;213;p45"/>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5"/>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5"/>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45"/>
          <p:cNvSpPr txBox="1"/>
          <p:nvPr/>
        </p:nvSpPr>
        <p:spPr>
          <a:xfrm>
            <a:off x="438125" y="455800"/>
            <a:ext cx="81060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Do This: </a:t>
            </a:r>
            <a:r>
              <a:rPr lang="en" sz="2400">
                <a:latin typeface="Proxima Nova"/>
                <a:ea typeface="Proxima Nova"/>
                <a:cs typeface="Proxima Nova"/>
                <a:sym typeface="Proxima Nova"/>
              </a:rPr>
              <a:t>Choose one answer to each of these questions from your journal and write it on a sticky note. </a:t>
            </a:r>
            <a:endParaRPr sz="2400">
              <a:latin typeface="Proxima Nova"/>
              <a:ea typeface="Proxima Nova"/>
              <a:cs typeface="Proxima Nova"/>
              <a:sym typeface="Proxima Nova"/>
            </a:endParaRPr>
          </a:p>
        </p:txBody>
      </p:sp>
      <p:sp>
        <p:nvSpPr>
          <p:cNvPr id="217" name="Google Shape;217;p45"/>
          <p:cNvSpPr/>
          <p:nvPr/>
        </p:nvSpPr>
        <p:spPr>
          <a:xfrm>
            <a:off x="5885550" y="3464825"/>
            <a:ext cx="1386300" cy="13344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5"/>
          <p:cNvSpPr/>
          <p:nvPr/>
        </p:nvSpPr>
        <p:spPr>
          <a:xfrm>
            <a:off x="7489239" y="3464825"/>
            <a:ext cx="1386300" cy="1334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5"/>
          <p:cNvSpPr txBox="1"/>
          <p:nvPr/>
        </p:nvSpPr>
        <p:spPr>
          <a:xfrm>
            <a:off x="2089100" y="1606950"/>
            <a:ext cx="4925100" cy="154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Proxima Nova"/>
              <a:buAutoNum type="arabicPeriod"/>
            </a:pPr>
            <a:r>
              <a:rPr lang="en" sz="2400">
                <a:latin typeface="Proxima Nova"/>
                <a:ea typeface="Proxima Nova"/>
                <a:cs typeface="Proxima Nova"/>
                <a:sym typeface="Proxima Nova"/>
              </a:rPr>
              <a:t>What is the Internet?</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AutoNum type="arabicPeriod"/>
            </a:pPr>
            <a:r>
              <a:rPr lang="en" sz="2400">
                <a:latin typeface="Proxima Nova"/>
                <a:ea typeface="Proxima Nova"/>
                <a:cs typeface="Proxima Nova"/>
                <a:sym typeface="Proxima Nova"/>
              </a:rPr>
              <a:t>What questions do you have about how the Internet works?</a:t>
            </a:r>
            <a:endParaRPr sz="2400">
              <a:latin typeface="Proxima Nova"/>
              <a:ea typeface="Proxima Nova"/>
              <a:cs typeface="Proxima Nova"/>
              <a:sym typeface="Proxima Nova"/>
            </a:endParaRPr>
          </a:p>
        </p:txBody>
      </p:sp>
      <p:sp>
        <p:nvSpPr>
          <p:cNvPr id="220" name="Google Shape;220;p45"/>
          <p:cNvSpPr txBox="1"/>
          <p:nvPr/>
        </p:nvSpPr>
        <p:spPr>
          <a:xfrm>
            <a:off x="5962950" y="3551150"/>
            <a:ext cx="3096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1</a:t>
            </a:r>
            <a:endParaRPr sz="2400">
              <a:latin typeface="Proxima Nova"/>
              <a:ea typeface="Proxima Nova"/>
              <a:cs typeface="Proxima Nova"/>
              <a:sym typeface="Proxima Nova"/>
            </a:endParaRPr>
          </a:p>
        </p:txBody>
      </p:sp>
      <p:sp>
        <p:nvSpPr>
          <p:cNvPr id="221" name="Google Shape;221;p45"/>
          <p:cNvSpPr txBox="1"/>
          <p:nvPr/>
        </p:nvSpPr>
        <p:spPr>
          <a:xfrm>
            <a:off x="7576450" y="3551150"/>
            <a:ext cx="3096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2</a:t>
            </a:r>
            <a:endParaRPr sz="2400">
              <a:latin typeface="Proxima Nova"/>
              <a:ea typeface="Proxima Nova"/>
              <a:cs typeface="Proxima Nova"/>
              <a:sym typeface="Proxima Nova"/>
            </a:endParaRPr>
          </a:p>
        </p:txBody>
      </p:sp>
      <p:cxnSp>
        <p:nvCxnSpPr>
          <p:cNvPr id="222" name="Google Shape;222;p45"/>
          <p:cNvCxnSpPr/>
          <p:nvPr/>
        </p:nvCxnSpPr>
        <p:spPr>
          <a:xfrm>
            <a:off x="2796425" y="4054325"/>
            <a:ext cx="2728800" cy="0"/>
          </a:xfrm>
          <a:prstGeom prst="straightConnector1">
            <a:avLst/>
          </a:prstGeom>
          <a:noFill/>
          <a:ln cap="flat" cmpd="sng" w="28575">
            <a:solidFill>
              <a:schemeClr val="dk2"/>
            </a:solidFill>
            <a:prstDash val="solid"/>
            <a:round/>
            <a:headEnd len="med" w="med" type="none"/>
            <a:tailEnd len="med" w="med" type="triangle"/>
          </a:ln>
        </p:spPr>
      </p:cxnSp>
      <p:grpSp>
        <p:nvGrpSpPr>
          <p:cNvPr id="223" name="Google Shape;223;p45"/>
          <p:cNvGrpSpPr/>
          <p:nvPr/>
        </p:nvGrpSpPr>
        <p:grpSpPr>
          <a:xfrm>
            <a:off x="382393" y="3379605"/>
            <a:ext cx="1504836" cy="1504836"/>
            <a:chOff x="636900" y="152400"/>
            <a:chExt cx="4838700" cy="4838700"/>
          </a:xfrm>
        </p:grpSpPr>
        <p:pic>
          <p:nvPicPr>
            <p:cNvPr id="224" name="Google Shape;224;p45"/>
            <p:cNvPicPr preferRelativeResize="0"/>
            <p:nvPr/>
          </p:nvPicPr>
          <p:blipFill>
            <a:blip r:embed="rId4">
              <a:alphaModFix/>
            </a:blip>
            <a:stretch>
              <a:fillRect/>
            </a:stretch>
          </p:blipFill>
          <p:spPr>
            <a:xfrm>
              <a:off x="636900" y="152400"/>
              <a:ext cx="4838700" cy="4838700"/>
            </a:xfrm>
            <a:prstGeom prst="rect">
              <a:avLst/>
            </a:prstGeom>
            <a:noFill/>
            <a:ln>
              <a:noFill/>
            </a:ln>
          </p:spPr>
        </p:pic>
        <p:sp>
          <p:nvSpPr>
            <p:cNvPr id="225" name="Google Shape;225;p45"/>
            <p:cNvSpPr txBox="1"/>
            <p:nvPr/>
          </p:nvSpPr>
          <p:spPr>
            <a:xfrm>
              <a:off x="2417966" y="1456927"/>
              <a:ext cx="1843500" cy="178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D9EAD3"/>
                  </a:solidFill>
                  <a:latin typeface="Proxima Nova"/>
                  <a:ea typeface="Proxima Nova"/>
                  <a:cs typeface="Proxima Nova"/>
                  <a:sym typeface="Proxima Nova"/>
                </a:rPr>
                <a:t>AP CSP</a:t>
              </a:r>
              <a:endParaRPr b="1" sz="8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800">
                  <a:solidFill>
                    <a:srgbClr val="D9EAD3"/>
                  </a:solidFill>
                  <a:latin typeface="Proxima Nova"/>
                  <a:ea typeface="Proxima Nova"/>
                  <a:cs typeface="Proxima Nova"/>
                  <a:sym typeface="Proxima Nova"/>
                </a:rPr>
                <a:t>Unit Journal</a:t>
              </a:r>
              <a:endParaRPr b="1" sz="800">
                <a:solidFill>
                  <a:srgbClr val="D9EAD3"/>
                </a:solidFill>
                <a:latin typeface="Proxima Nova"/>
                <a:ea typeface="Proxima Nova"/>
                <a:cs typeface="Proxima Nova"/>
                <a:sym typeface="Proxima Nova"/>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0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798" name="Google Shape;798;p109"/>
          <p:cNvSpPr txBox="1"/>
          <p:nvPr/>
        </p:nvSpPr>
        <p:spPr>
          <a:xfrm>
            <a:off x="213150" y="746850"/>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Open the Internet Simulator</a:t>
            </a:r>
            <a:endParaRPr sz="2400">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Join a different router than your partner</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Ask your partner for their IP address.</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Using only the simulator, have a conversation about one of these topics:</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Your favorite movie</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Your favorite band/artist</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The one superpower you wish you had</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Try to discover every way the simulator is different than last time.</a:t>
            </a:r>
            <a:endParaRPr sz="2400">
              <a:latin typeface="Proxima Nova"/>
              <a:ea typeface="Proxima Nova"/>
              <a:cs typeface="Proxima Nova"/>
              <a:sym typeface="Proxima Nova"/>
            </a:endParaRPr>
          </a:p>
        </p:txBody>
      </p:sp>
      <p:sp>
        <p:nvSpPr>
          <p:cNvPr id="799" name="Google Shape;799;p109"/>
          <p:cNvSpPr txBox="1"/>
          <p:nvPr/>
        </p:nvSpPr>
        <p:spPr>
          <a:xfrm>
            <a:off x="213150" y="410225"/>
            <a:ext cx="7864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Updated Internet Simulator</a:t>
            </a:r>
            <a:endParaRPr b="1" sz="3600">
              <a:latin typeface="Proxima Nova"/>
              <a:ea typeface="Proxima Nova"/>
              <a:cs typeface="Proxima Nova"/>
              <a:sym typeface="Proxima Nova"/>
            </a:endParaRPr>
          </a:p>
        </p:txBody>
      </p:sp>
      <p:pic>
        <p:nvPicPr>
          <p:cNvPr id="800" name="Google Shape;800;p109"/>
          <p:cNvPicPr preferRelativeResize="0"/>
          <p:nvPr/>
        </p:nvPicPr>
        <p:blipFill>
          <a:blip r:embed="rId4">
            <a:alphaModFix/>
          </a:blip>
          <a:stretch>
            <a:fillRect/>
          </a:stretch>
        </p:blipFill>
        <p:spPr>
          <a:xfrm>
            <a:off x="6108363" y="1472800"/>
            <a:ext cx="2885512" cy="750000"/>
          </a:xfrm>
          <a:prstGeom prst="rect">
            <a:avLst/>
          </a:prstGeom>
          <a:noFill/>
          <a:ln>
            <a:noFill/>
          </a:ln>
        </p:spPr>
      </p:pic>
      <p:pic>
        <p:nvPicPr>
          <p:cNvPr id="801" name="Google Shape;801;p109"/>
          <p:cNvPicPr preferRelativeResize="0"/>
          <p:nvPr/>
        </p:nvPicPr>
        <p:blipFill>
          <a:blip r:embed="rId5">
            <a:alphaModFix/>
          </a:blip>
          <a:stretch>
            <a:fillRect/>
          </a:stretch>
        </p:blipFill>
        <p:spPr>
          <a:xfrm>
            <a:off x="6393538" y="556625"/>
            <a:ext cx="2600325" cy="457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5" name="Shape 805"/>
        <p:cNvGrpSpPr/>
        <p:nvPr/>
      </p:nvGrpSpPr>
      <p:grpSpPr>
        <a:xfrm>
          <a:off x="0" y="0"/>
          <a:ext cx="0" cy="0"/>
          <a:chOff x="0" y="0"/>
          <a:chExt cx="0" cy="0"/>
        </a:xfrm>
      </p:grpSpPr>
      <p:sp>
        <p:nvSpPr>
          <p:cNvPr id="806" name="Google Shape;806;p11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807" name="Google Shape;807;p110"/>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What changed?</a:t>
            </a:r>
            <a:endParaRPr b="1" sz="3600">
              <a:latin typeface="Proxima Nova"/>
              <a:ea typeface="Proxima Nova"/>
              <a:cs typeface="Proxima Nova"/>
              <a:sym typeface="Proxima Nova"/>
            </a:endParaRPr>
          </a:p>
        </p:txBody>
      </p:sp>
      <p:pic>
        <p:nvPicPr>
          <p:cNvPr id="808" name="Google Shape;808;p110"/>
          <p:cNvPicPr preferRelativeResize="0"/>
          <p:nvPr/>
        </p:nvPicPr>
        <p:blipFill>
          <a:blip r:embed="rId4">
            <a:alphaModFix/>
          </a:blip>
          <a:stretch>
            <a:fillRect/>
          </a:stretch>
        </p:blipFill>
        <p:spPr>
          <a:xfrm>
            <a:off x="306600" y="1060775"/>
            <a:ext cx="4666218" cy="3777924"/>
          </a:xfrm>
          <a:prstGeom prst="rect">
            <a:avLst/>
          </a:prstGeom>
          <a:noFill/>
          <a:ln>
            <a:noFill/>
          </a:ln>
        </p:spPr>
      </p:pic>
      <p:sp>
        <p:nvSpPr>
          <p:cNvPr id="809" name="Google Shape;809;p110"/>
          <p:cNvSpPr txBox="1"/>
          <p:nvPr/>
        </p:nvSpPr>
        <p:spPr>
          <a:xfrm>
            <a:off x="4972825" y="1060775"/>
            <a:ext cx="3894000" cy="3515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 single message can be made up of many “packets” which you can add with the “Add Packet” button</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Packets can only be 80 bits long</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16 bits are already used for </a:t>
            </a:r>
            <a:r>
              <a:rPr b="1" lang="en" sz="1600">
                <a:latin typeface="Proxima Nova"/>
                <a:ea typeface="Proxima Nova"/>
                <a:cs typeface="Proxima Nova"/>
                <a:sym typeface="Proxima Nova"/>
              </a:rPr>
              <a:t>packet metadata, </a:t>
            </a:r>
            <a:r>
              <a:rPr lang="en" sz="1600">
                <a:latin typeface="Proxima Nova"/>
                <a:ea typeface="Proxima Nova"/>
                <a:cs typeface="Proxima Nova"/>
                <a:sym typeface="Proxima Nova"/>
              </a:rPr>
              <a:t>data added to help route the messages</a:t>
            </a:r>
            <a:endParaRPr sz="1600">
              <a:latin typeface="Proxima Nova"/>
              <a:ea typeface="Proxima Nova"/>
              <a:cs typeface="Proxima Nova"/>
              <a:sym typeface="Proxima Nova"/>
            </a:endParaRPr>
          </a:p>
          <a:p>
            <a:pPr indent="-330200" lvl="1" marL="914400" rtl="0" algn="l">
              <a:spcBef>
                <a:spcPts val="0"/>
              </a:spcBef>
              <a:spcAft>
                <a:spcPts val="0"/>
              </a:spcAft>
              <a:buSzPts val="1600"/>
              <a:buFont typeface="Proxima Nova"/>
              <a:buChar char="○"/>
            </a:pPr>
            <a:r>
              <a:rPr lang="en" sz="1600">
                <a:latin typeface="Proxima Nova"/>
                <a:ea typeface="Proxima Nova"/>
                <a:cs typeface="Proxima Nova"/>
                <a:sym typeface="Proxima Nova"/>
              </a:rPr>
              <a:t>You only have 64 bits, or 8 ASCII characters free for each of your messages</a:t>
            </a:r>
            <a:endParaRPr sz="1600">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3" name="Shape 813"/>
        <p:cNvGrpSpPr/>
        <p:nvPr/>
      </p:nvGrpSpPr>
      <p:grpSpPr>
        <a:xfrm>
          <a:off x="0" y="0"/>
          <a:ext cx="0" cy="0"/>
          <a:chOff x="0" y="0"/>
          <a:chExt cx="0" cy="0"/>
        </a:xfrm>
      </p:grpSpPr>
      <p:sp>
        <p:nvSpPr>
          <p:cNvPr id="814" name="Google Shape;814;p111"/>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Packets</a:t>
            </a:r>
            <a:endParaRPr b="1" sz="3600">
              <a:latin typeface="Proxima Nova"/>
              <a:ea typeface="Proxima Nova"/>
              <a:cs typeface="Proxima Nova"/>
              <a:sym typeface="Proxima Nova"/>
            </a:endParaRPr>
          </a:p>
        </p:txBody>
      </p:sp>
      <p:sp>
        <p:nvSpPr>
          <p:cNvPr id="815" name="Google Shape;815;p111"/>
          <p:cNvSpPr txBox="1"/>
          <p:nvPr/>
        </p:nvSpPr>
        <p:spPr>
          <a:xfrm>
            <a:off x="504650" y="1142325"/>
            <a:ext cx="8256300" cy="13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You should have:</a:t>
            </a:r>
            <a:endParaRPr b="1">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Activity Guide</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16" name="Google Shape;816;p11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pic>
        <p:nvPicPr>
          <p:cNvPr id="817" name="Google Shape;817;p111"/>
          <p:cNvPicPr preferRelativeResize="0"/>
          <p:nvPr/>
        </p:nvPicPr>
        <p:blipFill>
          <a:blip r:embed="rId4">
            <a:alphaModFix/>
          </a:blip>
          <a:stretch>
            <a:fillRect/>
          </a:stretch>
        </p:blipFill>
        <p:spPr>
          <a:xfrm>
            <a:off x="5575900" y="1645950"/>
            <a:ext cx="2146349" cy="2786349"/>
          </a:xfrm>
          <a:prstGeom prst="rect">
            <a:avLst/>
          </a:prstGeom>
          <a:noFill/>
          <a:ln>
            <a:noFill/>
          </a:ln>
        </p:spPr>
      </p:pic>
      <p:pic>
        <p:nvPicPr>
          <p:cNvPr id="818" name="Google Shape;818;p111"/>
          <p:cNvPicPr preferRelativeResize="0"/>
          <p:nvPr/>
        </p:nvPicPr>
        <p:blipFill>
          <a:blip r:embed="rId5">
            <a:alphaModFix/>
          </a:blip>
          <a:stretch>
            <a:fillRect/>
          </a:stretch>
        </p:blipFill>
        <p:spPr>
          <a:xfrm rot="-911637">
            <a:off x="1590200" y="1619213"/>
            <a:ext cx="2201123" cy="28398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2" name="Shape 822"/>
        <p:cNvGrpSpPr/>
        <p:nvPr/>
      </p:nvGrpSpPr>
      <p:grpSpPr>
        <a:xfrm>
          <a:off x="0" y="0"/>
          <a:ext cx="0" cy="0"/>
          <a:chOff x="0" y="0"/>
          <a:chExt cx="0" cy="0"/>
        </a:xfrm>
      </p:grpSpPr>
      <p:sp>
        <p:nvSpPr>
          <p:cNvPr id="823" name="Google Shape;823;p11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824" name="Google Shape;824;p112"/>
          <p:cNvSpPr txBox="1"/>
          <p:nvPr/>
        </p:nvSpPr>
        <p:spPr>
          <a:xfrm>
            <a:off x="287475" y="1608950"/>
            <a:ext cx="4572000" cy="13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Send a single message that includes 5 - 10 packets to your partner.</a:t>
            </a:r>
            <a:endParaRPr sz="2400">
              <a:latin typeface="Proxima Nova"/>
              <a:ea typeface="Proxima Nova"/>
              <a:cs typeface="Proxima Nova"/>
              <a:sym typeface="Proxima Nova"/>
            </a:endParaRPr>
          </a:p>
        </p:txBody>
      </p:sp>
      <p:sp>
        <p:nvSpPr>
          <p:cNvPr id="825" name="Google Shape;825;p112"/>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Protocol 1 - Just Send the Packets</a:t>
            </a:r>
            <a:endParaRPr b="1" sz="3600">
              <a:latin typeface="Proxima Nova"/>
              <a:ea typeface="Proxima Nova"/>
              <a:cs typeface="Proxima Nova"/>
              <a:sym typeface="Proxima Nova"/>
            </a:endParaRPr>
          </a:p>
        </p:txBody>
      </p:sp>
      <p:pic>
        <p:nvPicPr>
          <p:cNvPr id="826" name="Google Shape;826;p112"/>
          <p:cNvPicPr preferRelativeResize="0"/>
          <p:nvPr/>
        </p:nvPicPr>
        <p:blipFill>
          <a:blip r:embed="rId4">
            <a:alphaModFix/>
          </a:blip>
          <a:stretch>
            <a:fillRect/>
          </a:stretch>
        </p:blipFill>
        <p:spPr>
          <a:xfrm>
            <a:off x="4910825" y="1608943"/>
            <a:ext cx="3675249" cy="1848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0" name="Shape 830"/>
        <p:cNvGrpSpPr/>
        <p:nvPr/>
      </p:nvGrpSpPr>
      <p:grpSpPr>
        <a:xfrm>
          <a:off x="0" y="0"/>
          <a:ext cx="0" cy="0"/>
          <a:chOff x="0" y="0"/>
          <a:chExt cx="0" cy="0"/>
        </a:xfrm>
      </p:grpSpPr>
      <p:sp>
        <p:nvSpPr>
          <p:cNvPr id="831" name="Google Shape;831;p11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832" name="Google Shape;832;p113"/>
          <p:cNvSpPr txBox="1"/>
          <p:nvPr/>
        </p:nvSpPr>
        <p:spPr>
          <a:xfrm>
            <a:off x="213150" y="1152375"/>
            <a:ext cx="8717700" cy="46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Step 1: Open the Log Browser</a:t>
            </a:r>
            <a:endParaRPr b="1"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Step 2: Filter to your traffic on all routers</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Step 3: Read the traffic and answer the questions in your activity guide. </a:t>
            </a:r>
            <a:endParaRPr b="1" sz="2400">
              <a:latin typeface="Proxima Nova"/>
              <a:ea typeface="Proxima Nova"/>
              <a:cs typeface="Proxima Nova"/>
              <a:sym typeface="Proxima Nova"/>
            </a:endParaRPr>
          </a:p>
        </p:txBody>
      </p:sp>
      <p:sp>
        <p:nvSpPr>
          <p:cNvPr id="833" name="Google Shape;833;p113"/>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Read the Traffic</a:t>
            </a:r>
            <a:endParaRPr b="1" sz="3600">
              <a:latin typeface="Proxima Nova"/>
              <a:ea typeface="Proxima Nova"/>
              <a:cs typeface="Proxima Nova"/>
              <a:sym typeface="Proxima Nova"/>
            </a:endParaRPr>
          </a:p>
        </p:txBody>
      </p:sp>
      <p:pic>
        <p:nvPicPr>
          <p:cNvPr id="834" name="Google Shape;834;p113"/>
          <p:cNvPicPr preferRelativeResize="0"/>
          <p:nvPr/>
        </p:nvPicPr>
        <p:blipFill>
          <a:blip r:embed="rId4">
            <a:alphaModFix/>
          </a:blip>
          <a:stretch>
            <a:fillRect/>
          </a:stretch>
        </p:blipFill>
        <p:spPr>
          <a:xfrm>
            <a:off x="5896150" y="946000"/>
            <a:ext cx="1933225" cy="1664250"/>
          </a:xfrm>
          <a:prstGeom prst="rect">
            <a:avLst/>
          </a:prstGeom>
          <a:noFill/>
          <a:ln>
            <a:noFill/>
          </a:ln>
        </p:spPr>
      </p:pic>
      <p:sp>
        <p:nvSpPr>
          <p:cNvPr id="835" name="Google Shape;835;p113"/>
          <p:cNvSpPr/>
          <p:nvPr/>
        </p:nvSpPr>
        <p:spPr>
          <a:xfrm>
            <a:off x="5071243" y="2253012"/>
            <a:ext cx="768000" cy="246000"/>
          </a:xfrm>
          <a:prstGeom prst="rightArrow">
            <a:avLst>
              <a:gd fmla="val 50000" name="adj1"/>
              <a:gd fmla="val 50000" name="adj2"/>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 name="Google Shape;836;p113"/>
          <p:cNvPicPr preferRelativeResize="0"/>
          <p:nvPr/>
        </p:nvPicPr>
        <p:blipFill rotWithShape="1">
          <a:blip r:embed="rId5">
            <a:alphaModFix/>
          </a:blip>
          <a:srcRect b="32170" l="0" r="0" t="25995"/>
          <a:stretch/>
        </p:blipFill>
        <p:spPr>
          <a:xfrm>
            <a:off x="4227751" y="4173600"/>
            <a:ext cx="5382875" cy="812625"/>
          </a:xfrm>
          <a:prstGeom prst="rect">
            <a:avLst/>
          </a:prstGeom>
          <a:noFill/>
          <a:ln>
            <a:noFill/>
          </a:ln>
        </p:spPr>
      </p:pic>
      <p:pic>
        <p:nvPicPr>
          <p:cNvPr id="837" name="Google Shape;837;p113"/>
          <p:cNvPicPr preferRelativeResize="0"/>
          <p:nvPr/>
        </p:nvPicPr>
        <p:blipFill>
          <a:blip r:embed="rId6">
            <a:alphaModFix/>
          </a:blip>
          <a:stretch>
            <a:fillRect/>
          </a:stretch>
        </p:blipFill>
        <p:spPr>
          <a:xfrm>
            <a:off x="4422801" y="3229425"/>
            <a:ext cx="4430075" cy="348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1" name="Shape 841"/>
        <p:cNvGrpSpPr/>
        <p:nvPr/>
      </p:nvGrpSpPr>
      <p:grpSpPr>
        <a:xfrm>
          <a:off x="0" y="0"/>
          <a:ext cx="0" cy="0"/>
          <a:chOff x="0" y="0"/>
          <a:chExt cx="0" cy="0"/>
        </a:xfrm>
      </p:grpSpPr>
      <p:sp>
        <p:nvSpPr>
          <p:cNvPr id="842" name="Google Shape;842;p11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843" name="Google Shape;843;p114"/>
          <p:cNvSpPr txBox="1"/>
          <p:nvPr/>
        </p:nvSpPr>
        <p:spPr>
          <a:xfrm>
            <a:off x="213150" y="1152375"/>
            <a:ext cx="8717700" cy="3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Packets can take different paths or be dropped, just like messages in the previous lesson</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As a result, messages may arrive out of order or incomplete</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While a human might be able to understand the original message based on context, a computer would not, the message would simply be lost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This protocol is simple and fast, but not very accurate</a:t>
            </a:r>
            <a:endParaRPr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p:txBody>
      </p:sp>
      <p:sp>
        <p:nvSpPr>
          <p:cNvPr id="844" name="Google Shape;844;p114"/>
          <p:cNvSpPr txBox="1"/>
          <p:nvPr/>
        </p:nvSpPr>
        <p:spPr>
          <a:xfrm>
            <a:off x="2138400" y="446225"/>
            <a:ext cx="48672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Discuss: </a:t>
            </a:r>
            <a:r>
              <a:rPr lang="en" sz="3000">
                <a:latin typeface="Proxima Nova"/>
                <a:ea typeface="Proxima Nova"/>
                <a:cs typeface="Proxima Nova"/>
                <a:sym typeface="Proxima Nova"/>
              </a:rPr>
              <a:t>Responses to the Activity Guide questions</a:t>
            </a:r>
            <a:endParaRPr sz="3000">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8" name="Shape 848"/>
        <p:cNvGrpSpPr/>
        <p:nvPr/>
      </p:nvGrpSpPr>
      <p:grpSpPr>
        <a:xfrm>
          <a:off x="0" y="0"/>
          <a:ext cx="0" cy="0"/>
          <a:chOff x="0" y="0"/>
          <a:chExt cx="0" cy="0"/>
        </a:xfrm>
      </p:grpSpPr>
      <p:sp>
        <p:nvSpPr>
          <p:cNvPr id="849" name="Google Shape;849;p11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graphicFrame>
        <p:nvGraphicFramePr>
          <p:cNvPr id="850" name="Google Shape;850;p115"/>
          <p:cNvGraphicFramePr/>
          <p:nvPr/>
        </p:nvGraphicFramePr>
        <p:xfrm>
          <a:off x="313650" y="1289525"/>
          <a:ext cx="3000000" cy="3000000"/>
        </p:xfrm>
        <a:graphic>
          <a:graphicData uri="http://schemas.openxmlformats.org/drawingml/2006/table">
            <a:tbl>
              <a:tblPr>
                <a:noFill/>
                <a:tableStyleId>{76100FA3-1DA6-40BC-AE8C-447D1D33E476}</a:tableStyleId>
              </a:tblPr>
              <a:tblGrid>
                <a:gridCol w="1442200"/>
                <a:gridCol w="3495550"/>
                <a:gridCol w="3495550"/>
              </a:tblGrid>
              <a:tr h="390025">
                <a:tc>
                  <a:txBody>
                    <a:bodyPr/>
                    <a:lstStyle/>
                    <a:p>
                      <a:pPr indent="0" lvl="0" marL="0" rtl="0" algn="ctr">
                        <a:spcBef>
                          <a:spcPts val="0"/>
                        </a:spcBef>
                        <a:spcAft>
                          <a:spcPts val="0"/>
                        </a:spcAft>
                        <a:buNone/>
                      </a:pPr>
                      <a:r>
                        <a:t/>
                      </a:r>
                      <a:endParaRPr b="1">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b="1" lang="en">
                          <a:latin typeface="Proxima Nova"/>
                          <a:ea typeface="Proxima Nova"/>
                          <a:cs typeface="Proxima Nova"/>
                          <a:sym typeface="Proxima Nova"/>
                        </a:rPr>
                        <a:t>User Datagram Protocol (UDP)</a:t>
                      </a:r>
                      <a:endParaRPr b="1">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t/>
                      </a:r>
                      <a:endParaRPr b="1">
                        <a:latin typeface="Proxima Nova"/>
                        <a:ea typeface="Proxima Nova"/>
                        <a:cs typeface="Proxima Nova"/>
                        <a:sym typeface="Proxima Nova"/>
                      </a:endParaRPr>
                    </a:p>
                  </a:txBody>
                  <a:tcPr marT="91425" marB="91425" marR="91425" marL="91425"/>
                </a:tc>
              </a:tr>
              <a:tr h="642525">
                <a:tc>
                  <a:txBody>
                    <a:bodyPr/>
                    <a:lstStyle/>
                    <a:p>
                      <a:pPr indent="0" lvl="0" marL="0" rtl="0" algn="l">
                        <a:spcBef>
                          <a:spcPts val="0"/>
                        </a:spcBef>
                        <a:spcAft>
                          <a:spcPts val="0"/>
                        </a:spcAft>
                        <a:buNone/>
                      </a:pPr>
                      <a:r>
                        <a:rPr lang="en">
                          <a:latin typeface="Proxima Nova"/>
                          <a:ea typeface="Proxima Nova"/>
                          <a:cs typeface="Proxima Nova"/>
                          <a:sym typeface="Proxima Nova"/>
                        </a:rPr>
                        <a:t>Main Idea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r h="781325">
                <a:tc>
                  <a:txBody>
                    <a:bodyPr/>
                    <a:lstStyle/>
                    <a:p>
                      <a:pPr indent="0" lvl="0" marL="0" rtl="0" algn="l">
                        <a:spcBef>
                          <a:spcPts val="0"/>
                        </a:spcBef>
                        <a:spcAft>
                          <a:spcPts val="0"/>
                        </a:spcAft>
                        <a:buNone/>
                      </a:pPr>
                      <a:r>
                        <a:rPr lang="en">
                          <a:latin typeface="Proxima Nova"/>
                          <a:ea typeface="Proxima Nova"/>
                          <a:cs typeface="Proxima Nova"/>
                          <a:sym typeface="Proxima Nova"/>
                        </a:rPr>
                        <a:t>Basics of how it works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txBody>
                  <a:tcPr marT="91425" marB="91425" marR="91425" marL="91425"/>
                </a:tc>
              </a:tr>
              <a:tr h="765000">
                <a:tc>
                  <a:txBody>
                    <a:bodyPr/>
                    <a:lstStyle/>
                    <a:p>
                      <a:pPr indent="0" lvl="0" marL="0" rtl="0" algn="l">
                        <a:spcBef>
                          <a:spcPts val="0"/>
                        </a:spcBef>
                        <a:spcAft>
                          <a:spcPts val="0"/>
                        </a:spcAft>
                        <a:buNone/>
                      </a:pPr>
                      <a:r>
                        <a:rPr lang="en">
                          <a:latin typeface="Proxima Nova"/>
                          <a:ea typeface="Proxima Nova"/>
                          <a:cs typeface="Proxima Nova"/>
                          <a:sym typeface="Proxima Nova"/>
                        </a:rPr>
                        <a:t>Use in real life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bl>
          </a:graphicData>
        </a:graphic>
      </p:graphicFrame>
      <p:sp>
        <p:nvSpPr>
          <p:cNvPr id="851" name="Google Shape;851;p115"/>
          <p:cNvSpPr txBox="1"/>
          <p:nvPr/>
        </p:nvSpPr>
        <p:spPr>
          <a:xfrm>
            <a:off x="0" y="410600"/>
            <a:ext cx="9144000" cy="6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roxima Nova"/>
                <a:ea typeface="Proxima Nova"/>
                <a:cs typeface="Proxima Nova"/>
                <a:sym typeface="Proxima Nova"/>
              </a:rPr>
              <a:t>There’s two protocols commonly used to send packets online, and depending on the situation websites will choose the one that makes sense.</a:t>
            </a:r>
            <a:endParaRPr sz="2000"/>
          </a:p>
        </p:txBody>
      </p:sp>
      <p:sp>
        <p:nvSpPr>
          <p:cNvPr id="852" name="Google Shape;852;p115"/>
          <p:cNvSpPr txBox="1"/>
          <p:nvPr/>
        </p:nvSpPr>
        <p:spPr>
          <a:xfrm>
            <a:off x="1857675" y="1706550"/>
            <a:ext cx="33144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Like Protocol 1 or clearing out the library as fast as you can, the goal is to send information quickly without worrying about accuray.</a:t>
            </a:r>
            <a:endParaRPr>
              <a:solidFill>
                <a:srgbClr val="7665A0"/>
              </a:solidFill>
            </a:endParaRPr>
          </a:p>
        </p:txBody>
      </p:sp>
      <p:sp>
        <p:nvSpPr>
          <p:cNvPr id="853" name="Google Shape;853;p115"/>
          <p:cNvSpPr txBox="1"/>
          <p:nvPr/>
        </p:nvSpPr>
        <p:spPr>
          <a:xfrm>
            <a:off x="1857675" y="2742175"/>
            <a:ext cx="30000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Send all the packets but don’t check if they all get through or arrive in the right order.</a:t>
            </a:r>
            <a:endParaRPr>
              <a:solidFill>
                <a:srgbClr val="7665A0"/>
              </a:solidFill>
            </a:endParaRPr>
          </a:p>
        </p:txBody>
      </p:sp>
      <p:sp>
        <p:nvSpPr>
          <p:cNvPr id="854" name="Google Shape;854;p115"/>
          <p:cNvSpPr txBox="1"/>
          <p:nvPr/>
        </p:nvSpPr>
        <p:spPr>
          <a:xfrm>
            <a:off x="1857675" y="3518275"/>
            <a:ext cx="3000000" cy="1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Useful when split seconds matter more than correcting errors, like video-conferencing, live streaming, online gaming</a:t>
            </a:r>
            <a:endParaRPr>
              <a:solidFill>
                <a:srgbClr val="7665A0"/>
              </a:solidFill>
            </a:endParaRPr>
          </a:p>
        </p:txBody>
      </p:sp>
      <p:grpSp>
        <p:nvGrpSpPr>
          <p:cNvPr id="855" name="Google Shape;855;p115"/>
          <p:cNvGrpSpPr/>
          <p:nvPr/>
        </p:nvGrpSpPr>
        <p:grpSpPr>
          <a:xfrm>
            <a:off x="89100" y="4739882"/>
            <a:ext cx="324008" cy="322851"/>
            <a:chOff x="0" y="3867912"/>
            <a:chExt cx="1280160" cy="1275588"/>
          </a:xfrm>
        </p:grpSpPr>
        <p:sp>
          <p:nvSpPr>
            <p:cNvPr id="856" name="Google Shape;856;p115"/>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5"/>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5"/>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2" name="Shape 862"/>
        <p:cNvGrpSpPr/>
        <p:nvPr/>
      </p:nvGrpSpPr>
      <p:grpSpPr>
        <a:xfrm>
          <a:off x="0" y="0"/>
          <a:ext cx="0" cy="0"/>
          <a:chOff x="0" y="0"/>
          <a:chExt cx="0" cy="0"/>
        </a:xfrm>
      </p:grpSpPr>
      <p:sp>
        <p:nvSpPr>
          <p:cNvPr id="863" name="Google Shape;863;p11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sp>
        <p:nvSpPr>
          <p:cNvPr id="864" name="Google Shape;864;p116"/>
          <p:cNvSpPr txBox="1"/>
          <p:nvPr/>
        </p:nvSpPr>
        <p:spPr>
          <a:xfrm>
            <a:off x="639750" y="31077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Protocol 2 - Check for Errors</a:t>
            </a:r>
            <a:endParaRPr b="1" sz="3600">
              <a:latin typeface="Proxima Nova"/>
              <a:ea typeface="Proxima Nova"/>
              <a:cs typeface="Proxima Nova"/>
              <a:sym typeface="Proxima Nova"/>
            </a:endParaRPr>
          </a:p>
        </p:txBody>
      </p:sp>
      <p:pic>
        <p:nvPicPr>
          <p:cNvPr id="865" name="Google Shape;865;p116"/>
          <p:cNvPicPr preferRelativeResize="0"/>
          <p:nvPr/>
        </p:nvPicPr>
        <p:blipFill>
          <a:blip r:embed="rId4">
            <a:alphaModFix/>
          </a:blip>
          <a:stretch>
            <a:fillRect/>
          </a:stretch>
        </p:blipFill>
        <p:spPr>
          <a:xfrm>
            <a:off x="152400" y="1289375"/>
            <a:ext cx="6094074" cy="2757367"/>
          </a:xfrm>
          <a:prstGeom prst="rect">
            <a:avLst/>
          </a:prstGeom>
          <a:noFill/>
          <a:ln cap="flat" cmpd="sng" w="9525">
            <a:solidFill>
              <a:schemeClr val="dk2"/>
            </a:solidFill>
            <a:prstDash val="solid"/>
            <a:round/>
            <a:headEnd len="sm" w="sm" type="none"/>
            <a:tailEnd len="sm" w="sm" type="none"/>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866" name="Google Shape;866;p116" title="Timer 10m">
            <a:hlinkClick r:id="rId5"/>
          </p:cNvPr>
          <p:cNvPicPr preferRelativeResize="0"/>
          <p:nvPr/>
        </p:nvPicPr>
        <p:blipFill>
          <a:blip r:embed="rId6">
            <a:alphaModFix/>
          </a:blip>
          <a:stretch>
            <a:fillRect/>
          </a:stretch>
        </p:blipFill>
        <p:spPr>
          <a:xfrm>
            <a:off x="6398874" y="1695788"/>
            <a:ext cx="2592726" cy="194454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p11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Activity</a:t>
            </a:r>
            <a:endParaRPr>
              <a:solidFill>
                <a:srgbClr val="FFFFFF"/>
              </a:solidFill>
            </a:endParaRPr>
          </a:p>
        </p:txBody>
      </p:sp>
      <p:graphicFrame>
        <p:nvGraphicFramePr>
          <p:cNvPr id="872" name="Google Shape;872;p117"/>
          <p:cNvGraphicFramePr/>
          <p:nvPr/>
        </p:nvGraphicFramePr>
        <p:xfrm>
          <a:off x="313650" y="1289525"/>
          <a:ext cx="3000000" cy="3000000"/>
        </p:xfrm>
        <a:graphic>
          <a:graphicData uri="http://schemas.openxmlformats.org/drawingml/2006/table">
            <a:tbl>
              <a:tblPr>
                <a:noFill/>
                <a:tableStyleId>{76100FA3-1DA6-40BC-AE8C-447D1D33E476}</a:tableStyleId>
              </a:tblPr>
              <a:tblGrid>
                <a:gridCol w="1442200"/>
                <a:gridCol w="3495550"/>
                <a:gridCol w="3495550"/>
              </a:tblGrid>
              <a:tr h="390025">
                <a:tc>
                  <a:txBody>
                    <a:bodyPr/>
                    <a:lstStyle/>
                    <a:p>
                      <a:pPr indent="0" lvl="0" marL="0" rtl="0" algn="ctr">
                        <a:spcBef>
                          <a:spcPts val="0"/>
                        </a:spcBef>
                        <a:spcAft>
                          <a:spcPts val="0"/>
                        </a:spcAft>
                        <a:buNone/>
                      </a:pPr>
                      <a:r>
                        <a:t/>
                      </a:r>
                      <a:endParaRPr b="1">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b="1" lang="en">
                          <a:latin typeface="Proxima Nova"/>
                          <a:ea typeface="Proxima Nova"/>
                          <a:cs typeface="Proxima Nova"/>
                          <a:sym typeface="Proxima Nova"/>
                        </a:rPr>
                        <a:t>User Datagram Protocol (UDP)</a:t>
                      </a:r>
                      <a:endParaRPr b="1">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Transmission Control Protocol (TCP)</a:t>
                      </a:r>
                      <a:endParaRPr b="1">
                        <a:latin typeface="Proxima Nova"/>
                        <a:ea typeface="Proxima Nova"/>
                        <a:cs typeface="Proxima Nova"/>
                        <a:sym typeface="Proxima Nova"/>
                      </a:endParaRPr>
                    </a:p>
                  </a:txBody>
                  <a:tcPr marT="91425" marB="91425" marR="91425" marL="91425"/>
                </a:tc>
              </a:tr>
              <a:tr h="642525">
                <a:tc>
                  <a:txBody>
                    <a:bodyPr/>
                    <a:lstStyle/>
                    <a:p>
                      <a:pPr indent="0" lvl="0" marL="0" rtl="0" algn="l">
                        <a:spcBef>
                          <a:spcPts val="0"/>
                        </a:spcBef>
                        <a:spcAft>
                          <a:spcPts val="0"/>
                        </a:spcAft>
                        <a:buNone/>
                      </a:pPr>
                      <a:r>
                        <a:rPr lang="en">
                          <a:latin typeface="Proxima Nova"/>
                          <a:ea typeface="Proxima Nova"/>
                          <a:cs typeface="Proxima Nova"/>
                          <a:sym typeface="Proxima Nova"/>
                        </a:rPr>
                        <a:t>Main Idea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r h="781325">
                <a:tc>
                  <a:txBody>
                    <a:bodyPr/>
                    <a:lstStyle/>
                    <a:p>
                      <a:pPr indent="0" lvl="0" marL="0" rtl="0" algn="l">
                        <a:spcBef>
                          <a:spcPts val="0"/>
                        </a:spcBef>
                        <a:spcAft>
                          <a:spcPts val="0"/>
                        </a:spcAft>
                        <a:buNone/>
                      </a:pPr>
                      <a:r>
                        <a:rPr lang="en">
                          <a:latin typeface="Proxima Nova"/>
                          <a:ea typeface="Proxima Nova"/>
                          <a:cs typeface="Proxima Nova"/>
                          <a:sym typeface="Proxima Nova"/>
                        </a:rPr>
                        <a:t>Basics of how it works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txBody>
                  <a:tcPr marT="91425" marB="91425" marR="91425" marL="91425"/>
                </a:tc>
              </a:tr>
              <a:tr h="765000">
                <a:tc>
                  <a:txBody>
                    <a:bodyPr/>
                    <a:lstStyle/>
                    <a:p>
                      <a:pPr indent="0" lvl="0" marL="0" rtl="0" algn="l">
                        <a:spcBef>
                          <a:spcPts val="0"/>
                        </a:spcBef>
                        <a:spcAft>
                          <a:spcPts val="0"/>
                        </a:spcAft>
                        <a:buNone/>
                      </a:pPr>
                      <a:r>
                        <a:rPr lang="en">
                          <a:latin typeface="Proxima Nova"/>
                          <a:ea typeface="Proxima Nova"/>
                          <a:cs typeface="Proxima Nova"/>
                          <a:sym typeface="Proxima Nova"/>
                        </a:rPr>
                        <a:t>Use in real life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bl>
          </a:graphicData>
        </a:graphic>
      </p:graphicFrame>
      <p:sp>
        <p:nvSpPr>
          <p:cNvPr id="873" name="Google Shape;873;p117"/>
          <p:cNvSpPr txBox="1"/>
          <p:nvPr/>
        </p:nvSpPr>
        <p:spPr>
          <a:xfrm>
            <a:off x="0" y="410600"/>
            <a:ext cx="9144000" cy="6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Proxima Nova"/>
                <a:ea typeface="Proxima Nova"/>
                <a:cs typeface="Proxima Nova"/>
                <a:sym typeface="Proxima Nova"/>
              </a:rPr>
              <a:t>There’s two protocols commonly used to send packets online, and depending on the situation websites will choose the one that makes sense.</a:t>
            </a:r>
            <a:endParaRPr sz="2000"/>
          </a:p>
        </p:txBody>
      </p:sp>
      <p:sp>
        <p:nvSpPr>
          <p:cNvPr id="874" name="Google Shape;874;p117"/>
          <p:cNvSpPr txBox="1"/>
          <p:nvPr/>
        </p:nvSpPr>
        <p:spPr>
          <a:xfrm>
            <a:off x="1857675" y="1706550"/>
            <a:ext cx="33144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Like Protocol 1 or clearing out the library as fast as you can.  The goal is to send information quickly without worrying about accuracy.</a:t>
            </a:r>
            <a:endParaRPr>
              <a:solidFill>
                <a:srgbClr val="7665A0"/>
              </a:solidFill>
            </a:endParaRPr>
          </a:p>
        </p:txBody>
      </p:sp>
      <p:sp>
        <p:nvSpPr>
          <p:cNvPr id="875" name="Google Shape;875;p117"/>
          <p:cNvSpPr txBox="1"/>
          <p:nvPr/>
        </p:nvSpPr>
        <p:spPr>
          <a:xfrm>
            <a:off x="1857675" y="2742175"/>
            <a:ext cx="3000000" cy="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Send all the packets but don’t check if they all get through or arrive in the right order.</a:t>
            </a:r>
            <a:endParaRPr>
              <a:solidFill>
                <a:srgbClr val="7665A0"/>
              </a:solidFill>
            </a:endParaRPr>
          </a:p>
        </p:txBody>
      </p:sp>
      <p:sp>
        <p:nvSpPr>
          <p:cNvPr id="876" name="Google Shape;876;p117"/>
          <p:cNvSpPr txBox="1"/>
          <p:nvPr/>
        </p:nvSpPr>
        <p:spPr>
          <a:xfrm>
            <a:off x="1857675" y="3937375"/>
            <a:ext cx="3000000" cy="1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665A0"/>
                </a:solidFill>
                <a:latin typeface="Proxima Nova"/>
                <a:ea typeface="Proxima Nova"/>
                <a:cs typeface="Proxima Nova"/>
                <a:sym typeface="Proxima Nova"/>
              </a:rPr>
              <a:t>Useful when split seconds matter more than correcting errors, like video-conferencing, live streaming, online gaming</a:t>
            </a:r>
            <a:endParaRPr>
              <a:solidFill>
                <a:srgbClr val="7665A0"/>
              </a:solidFill>
            </a:endParaRPr>
          </a:p>
        </p:txBody>
      </p:sp>
      <p:grpSp>
        <p:nvGrpSpPr>
          <p:cNvPr id="877" name="Google Shape;877;p117"/>
          <p:cNvGrpSpPr/>
          <p:nvPr/>
        </p:nvGrpSpPr>
        <p:grpSpPr>
          <a:xfrm>
            <a:off x="89100" y="4739882"/>
            <a:ext cx="324008" cy="322851"/>
            <a:chOff x="0" y="3867912"/>
            <a:chExt cx="1280160" cy="1275588"/>
          </a:xfrm>
        </p:grpSpPr>
        <p:sp>
          <p:nvSpPr>
            <p:cNvPr id="878" name="Google Shape;878;p117"/>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7"/>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7"/>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117"/>
          <p:cNvSpPr txBox="1"/>
          <p:nvPr/>
        </p:nvSpPr>
        <p:spPr>
          <a:xfrm>
            <a:off x="5361500" y="1745850"/>
            <a:ext cx="32562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A400"/>
                </a:solidFill>
                <a:latin typeface="Proxima Nova"/>
                <a:ea typeface="Proxima Nova"/>
                <a:cs typeface="Proxima Nova"/>
                <a:sym typeface="Proxima Nova"/>
              </a:rPr>
              <a:t>Like Protocol 2 or numbering every book in the library. It’s slower but more accurate.</a:t>
            </a:r>
            <a:endParaRPr>
              <a:solidFill>
                <a:srgbClr val="FFA400"/>
              </a:solidFill>
            </a:endParaRPr>
          </a:p>
        </p:txBody>
      </p:sp>
      <p:sp>
        <p:nvSpPr>
          <p:cNvPr id="882" name="Google Shape;882;p117"/>
          <p:cNvSpPr txBox="1"/>
          <p:nvPr/>
        </p:nvSpPr>
        <p:spPr>
          <a:xfrm>
            <a:off x="5361500" y="2652750"/>
            <a:ext cx="3314400" cy="11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A400"/>
                </a:solidFill>
                <a:latin typeface="Proxima Nova"/>
                <a:ea typeface="Proxima Nova"/>
                <a:cs typeface="Proxima Nova"/>
                <a:sym typeface="Proxima Nova"/>
              </a:rPr>
              <a:t>Number packets so they can be re-ordered, confirm all were received, resend any missing packets. Multiple back and forth confirmations between sender and receiver.</a:t>
            </a:r>
            <a:endParaRPr>
              <a:solidFill>
                <a:srgbClr val="FFA400"/>
              </a:solidFill>
            </a:endParaRPr>
          </a:p>
        </p:txBody>
      </p:sp>
      <p:sp>
        <p:nvSpPr>
          <p:cNvPr id="883" name="Google Shape;883;p117"/>
          <p:cNvSpPr txBox="1"/>
          <p:nvPr/>
        </p:nvSpPr>
        <p:spPr>
          <a:xfrm>
            <a:off x="5403625" y="3951475"/>
            <a:ext cx="3314400" cy="10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A400"/>
                </a:solidFill>
                <a:latin typeface="Proxima Nova"/>
                <a:ea typeface="Proxima Nova"/>
                <a:cs typeface="Proxima Nova"/>
                <a:sym typeface="Proxima Nova"/>
              </a:rPr>
              <a:t>Useful when accuracy matters more than saving a split second, like sending emails, photos, or just browsing websites</a:t>
            </a:r>
            <a:endParaRPr>
              <a:solidFill>
                <a:srgbClr val="FFA4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4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31" name="Google Shape;231;p46"/>
          <p:cNvGrpSpPr/>
          <p:nvPr/>
        </p:nvGrpSpPr>
        <p:grpSpPr>
          <a:xfrm>
            <a:off x="8318125" y="86900"/>
            <a:ext cx="747550" cy="183300"/>
            <a:chOff x="7547375" y="86900"/>
            <a:chExt cx="747550" cy="183300"/>
          </a:xfrm>
        </p:grpSpPr>
        <p:sp>
          <p:nvSpPr>
            <p:cNvPr id="232" name="Google Shape;232;p46"/>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6"/>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6"/>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What is the internet?  Short answer: a distributed packet-switched network.  This is the introduction video to the series, &quot;How the Internet Works&quot;.  Vint Cerf, one of the &quot;fathers of the internet&quot; explains the history of how the net and how no one person or organization is really in charge of it.  Watch the rest of the series to learn more: &#10;https://www.youtube.com/playlist?list=PLzdnOPI1iJNfMRZm5DDxco3UdsFegvuB7&#10;&#10;Start learning at http://code.org/ &#10;&#10;Stay in touch with us!&#10;• on Twitter https://twitter.com/codeorg&#10;• on Facebook https://www.facebook.com/Code.org&#10;• on Instagram https://instagram.com/codeorg&#10;• on Tumblr https://blog.code.org &#10;• on LinkedIn https://www.linkedin.com/company/code-org&#10;• on Google+ https://google.com/+codeorg&#10;&#10;Help us caption &amp; translate this video!&#10;&#10;https://amara.org/v/Vxaw/" id="235" name="Google Shape;235;p46" title="What is the Internet?">
            <a:hlinkClick r:id="rId4"/>
          </p:cNvPr>
          <p:cNvPicPr preferRelativeResize="0"/>
          <p:nvPr/>
        </p:nvPicPr>
        <p:blipFill>
          <a:blip r:embed="rId5">
            <a:alphaModFix/>
          </a:blip>
          <a:stretch>
            <a:fillRect/>
          </a:stretch>
        </p:blipFill>
        <p:spPr>
          <a:xfrm>
            <a:off x="1378033" y="352550"/>
            <a:ext cx="6387942" cy="4790950"/>
          </a:xfrm>
          <a:prstGeom prst="rect">
            <a:avLst/>
          </a:prstGeom>
          <a:noFill/>
          <a:ln>
            <a:noFill/>
          </a:ln>
        </p:spPr>
      </p:pic>
      <p:sp>
        <p:nvSpPr>
          <p:cNvPr id="236" name="Google Shape;236;p46"/>
          <p:cNvSpPr txBox="1"/>
          <p:nvPr/>
        </p:nvSpPr>
        <p:spPr>
          <a:xfrm>
            <a:off x="164500" y="619275"/>
            <a:ext cx="996600" cy="14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NOTE:</a:t>
            </a:r>
            <a:endParaRPr b="1" sz="1800">
              <a:latin typeface="Proxima Nova"/>
              <a:ea typeface="Proxima Nova"/>
              <a:cs typeface="Proxima Nova"/>
              <a:sym typeface="Proxima Nova"/>
            </a:endParaRPr>
          </a:p>
          <a:p>
            <a:pPr indent="0" lvl="0" marL="0" rtl="0" algn="l">
              <a:spcBef>
                <a:spcPts val="0"/>
              </a:spcBef>
              <a:spcAft>
                <a:spcPts val="0"/>
              </a:spcAft>
              <a:buNone/>
            </a:pPr>
            <a:r>
              <a:rPr b="1" lang="en" sz="1800">
                <a:latin typeface="Proxima Nova"/>
                <a:ea typeface="Proxima Nova"/>
                <a:cs typeface="Proxima Nova"/>
                <a:sym typeface="Proxima Nova"/>
              </a:rPr>
              <a:t>Stop at 1:30</a:t>
            </a:r>
            <a:endParaRPr b="1" sz="1800">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7" name="Shape 887"/>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11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Wrap Up</a:t>
            </a:r>
            <a:endParaRPr>
              <a:solidFill>
                <a:srgbClr val="FFFFFF"/>
              </a:solidFill>
            </a:endParaRPr>
          </a:p>
        </p:txBody>
      </p:sp>
      <p:pic>
        <p:nvPicPr>
          <p:cNvPr descr="Spotify engineer Lynn Root and Vint Cerf, Father of the Internet, explain what keeps the Internet running and how information is broken down into packets.  &#10;&#10;&#10;Start learning at http://code.org/ &#10;&#10;Stay in touch with us!&#10;• on Twitter https://twitter.com/codeorg&#10;• on Facebook https://www.facebook.com/Code.org&#10;• on Instagram https://instagram.com/codeorg&#10;• on Tumblr https://blog.code.org &#10;• on LinkedIn https://www.linkedin.com/company/code-org&#10;• on Google+ https://google.com/+codeorg&#10;&#10;Help us caption &amp; translate this video!&#10;&#10;https://amara.org/v/HGaR/" id="893" name="Google Shape;893;p119" title="The Internet: Packets, Routing &amp; Reliability">
            <a:hlinkClick r:id="rId4"/>
          </p:cNvPr>
          <p:cNvPicPr preferRelativeResize="0"/>
          <p:nvPr/>
        </p:nvPicPr>
        <p:blipFill>
          <a:blip r:embed="rId5">
            <a:alphaModFix/>
          </a:blip>
          <a:stretch>
            <a:fillRect/>
          </a:stretch>
        </p:blipFill>
        <p:spPr>
          <a:xfrm>
            <a:off x="1378038" y="352550"/>
            <a:ext cx="6387934" cy="4790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120"/>
          <p:cNvPicPr preferRelativeResize="0"/>
          <p:nvPr/>
        </p:nvPicPr>
        <p:blipFill>
          <a:blip r:embed="rId3">
            <a:alphaModFix/>
          </a:blip>
          <a:stretch>
            <a:fillRect/>
          </a:stretch>
        </p:blipFill>
        <p:spPr>
          <a:xfrm>
            <a:off x="2182818" y="2783632"/>
            <a:ext cx="2035200" cy="2035200"/>
          </a:xfrm>
          <a:prstGeom prst="star16">
            <a:avLst>
              <a:gd fmla="val 39699" name="adj"/>
            </a:avLst>
          </a:prstGeom>
          <a:noFill/>
          <a:ln>
            <a:noFill/>
          </a:ln>
        </p:spPr>
      </p:pic>
      <p:sp>
        <p:nvSpPr>
          <p:cNvPr id="899" name="Google Shape;899;p120"/>
          <p:cNvSpPr txBox="1"/>
          <p:nvPr/>
        </p:nvSpPr>
        <p:spPr>
          <a:xfrm>
            <a:off x="2994365" y="33778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900" name="Google Shape;900;p120"/>
          <p:cNvSpPr txBox="1"/>
          <p:nvPr/>
        </p:nvSpPr>
        <p:spPr>
          <a:xfrm>
            <a:off x="2345350" y="370600"/>
            <a:ext cx="387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700">
                <a:solidFill>
                  <a:schemeClr val="dk1"/>
                </a:solidFill>
                <a:latin typeface="Montserrat"/>
                <a:ea typeface="Montserrat"/>
                <a:cs typeface="Montserrat"/>
                <a:sym typeface="Montserrat"/>
              </a:rPr>
              <a:t>Create your Canvas!</a:t>
            </a:r>
            <a:endParaRPr sz="3600">
              <a:solidFill>
                <a:schemeClr val="dk1"/>
              </a:solidFill>
              <a:latin typeface="Caveat Brush"/>
              <a:ea typeface="Caveat Brush"/>
              <a:cs typeface="Caveat Brush"/>
              <a:sym typeface="Caveat Brush"/>
            </a:endParaRPr>
          </a:p>
        </p:txBody>
      </p:sp>
      <p:sp>
        <p:nvSpPr>
          <p:cNvPr id="901" name="Google Shape;901;p120"/>
          <p:cNvSpPr txBox="1"/>
          <p:nvPr/>
        </p:nvSpPr>
        <p:spPr>
          <a:xfrm>
            <a:off x="4608425" y="2685275"/>
            <a:ext cx="3558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Packet</a:t>
            </a:r>
            <a:endParaRPr/>
          </a:p>
        </p:txBody>
      </p:sp>
      <p:sp>
        <p:nvSpPr>
          <p:cNvPr id="902" name="Google Shape;902;p120"/>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word </a:t>
            </a:r>
            <a:r>
              <a:rPr lang="en" sz="1700">
                <a:solidFill>
                  <a:schemeClr val="dk1"/>
                </a:solidFill>
                <a:latin typeface="Proxima Nova"/>
                <a:ea typeface="Proxima Nova"/>
                <a:cs typeface="Proxima Nova"/>
                <a:sym typeface="Proxima Nova"/>
              </a:rPr>
              <a:t>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a:t>
            </a:r>
            <a:r>
              <a:rPr lang="en" sz="1700">
                <a:solidFill>
                  <a:schemeClr val="dk1"/>
                </a:solidFill>
                <a:latin typeface="Proxima Nova"/>
                <a:ea typeface="Proxima Nova"/>
                <a:cs typeface="Proxima Nova"/>
                <a:sym typeface="Proxima Nova"/>
              </a:rPr>
              <a:t>, and a </a:t>
            </a:r>
            <a:r>
              <a:rPr b="1" i="1" lang="en" sz="1700">
                <a:solidFill>
                  <a:srgbClr val="7665A0"/>
                </a:solidFill>
                <a:latin typeface="Proxima Nova"/>
                <a:ea typeface="Proxima Nova"/>
                <a:cs typeface="Proxima Nova"/>
                <a:sym typeface="Proxima Nova"/>
              </a:rPr>
              <a:t>visual representation</a:t>
            </a:r>
            <a:r>
              <a:rPr lang="en" sz="1700">
                <a:solidFill>
                  <a:schemeClr val="dk1"/>
                </a:solidFill>
                <a:latin typeface="Proxima Nova"/>
                <a:ea typeface="Proxima Nova"/>
                <a:cs typeface="Proxima Nova"/>
                <a:sym typeface="Proxima Nova"/>
              </a:rPr>
              <a:t> of the word.</a:t>
            </a:r>
            <a:endParaRPr sz="1700">
              <a:solidFill>
                <a:schemeClr val="dk1"/>
              </a:solidFill>
              <a:latin typeface="Proxima Nova"/>
              <a:ea typeface="Proxima Nova"/>
              <a:cs typeface="Proxima Nova"/>
              <a:sym typeface="Proxima Nova"/>
            </a:endParaRPr>
          </a:p>
        </p:txBody>
      </p:sp>
      <p:pic>
        <p:nvPicPr>
          <p:cNvPr id="903" name="Google Shape;903;p120"/>
          <p:cNvPicPr preferRelativeResize="0"/>
          <p:nvPr/>
        </p:nvPicPr>
        <p:blipFill>
          <a:blip r:embed="rId4">
            <a:alphaModFix/>
          </a:blip>
          <a:stretch>
            <a:fillRect/>
          </a:stretch>
        </p:blipFill>
        <p:spPr>
          <a:xfrm>
            <a:off x="0" y="1235"/>
            <a:ext cx="9144001" cy="337930"/>
          </a:xfrm>
          <a:prstGeom prst="rect">
            <a:avLst/>
          </a:prstGeom>
          <a:noFill/>
          <a:ln>
            <a:noFill/>
          </a:ln>
        </p:spPr>
      </p:pic>
      <p:pic>
        <p:nvPicPr>
          <p:cNvPr id="904" name="Google Shape;904;p120"/>
          <p:cNvPicPr preferRelativeResize="0"/>
          <p:nvPr/>
        </p:nvPicPr>
        <p:blipFill>
          <a:blip r:embed="rId5">
            <a:alphaModFix/>
          </a:blip>
          <a:stretch>
            <a:fillRect/>
          </a:stretch>
        </p:blipFill>
        <p:spPr>
          <a:xfrm>
            <a:off x="21675" y="20375"/>
            <a:ext cx="3558125" cy="304275"/>
          </a:xfrm>
          <a:prstGeom prst="rect">
            <a:avLst/>
          </a:prstGeom>
          <a:noFill/>
          <a:ln>
            <a:noFill/>
          </a:ln>
        </p:spPr>
      </p:pic>
      <p:sp>
        <p:nvSpPr>
          <p:cNvPr id="905" name="Google Shape;905;p120"/>
          <p:cNvSpPr txBox="1"/>
          <p:nvPr/>
        </p:nvSpPr>
        <p:spPr>
          <a:xfrm>
            <a:off x="21675" y="-22169"/>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Wrap Up</a:t>
            </a:r>
            <a:endParaRPr>
              <a:solidFill>
                <a:srgbClr val="FFFFFF"/>
              </a:solidFill>
            </a:endParaRPr>
          </a:p>
        </p:txBody>
      </p:sp>
      <p:pic>
        <p:nvPicPr>
          <p:cNvPr id="906" name="Google Shape;906;p120"/>
          <p:cNvPicPr preferRelativeResize="0"/>
          <p:nvPr/>
        </p:nvPicPr>
        <p:blipFill>
          <a:blip r:embed="rId6">
            <a:alphaModFix/>
          </a:blip>
          <a:stretch>
            <a:fillRect/>
          </a:stretch>
        </p:blipFill>
        <p:spPr>
          <a:xfrm flipH="1">
            <a:off x="4458375" y="3336588"/>
            <a:ext cx="2443650" cy="1209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10" name="Shape 910"/>
        <p:cNvGrpSpPr/>
        <p:nvPr/>
      </p:nvGrpSpPr>
      <p:grpSpPr>
        <a:xfrm>
          <a:off x="0" y="0"/>
          <a:ext cx="0" cy="0"/>
          <a:chOff x="0" y="0"/>
          <a:chExt cx="0" cy="0"/>
        </a:xfrm>
      </p:grpSpPr>
      <p:sp>
        <p:nvSpPr>
          <p:cNvPr id="911" name="Google Shape;911;p12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5 - Wrap Up</a:t>
            </a:r>
            <a:endParaRPr>
              <a:solidFill>
                <a:srgbClr val="FFFFFF"/>
              </a:solidFill>
            </a:endParaRPr>
          </a:p>
        </p:txBody>
      </p:sp>
      <p:sp>
        <p:nvSpPr>
          <p:cNvPr id="912" name="Google Shape;912;p121"/>
          <p:cNvSpPr txBox="1"/>
          <p:nvPr/>
        </p:nvSpPr>
        <p:spPr>
          <a:xfrm>
            <a:off x="2447700" y="1867947"/>
            <a:ext cx="23892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00ADBC"/>
                </a:solidFill>
                <a:latin typeface="Proxima Nova"/>
                <a:ea typeface="Proxima Nova"/>
                <a:cs typeface="Proxima Nova"/>
                <a:sym typeface="Proxima Nova"/>
              </a:rPr>
              <a:t>The IP address of the sender and receiver helps route the message.</a:t>
            </a:r>
            <a:endParaRPr sz="1100">
              <a:solidFill>
                <a:srgbClr val="00ADBC"/>
              </a:solidFill>
              <a:latin typeface="Proxima Nova"/>
              <a:ea typeface="Proxima Nova"/>
              <a:cs typeface="Proxima Nova"/>
              <a:sym typeface="Proxima Nova"/>
            </a:endParaRPr>
          </a:p>
        </p:txBody>
      </p:sp>
      <p:pic>
        <p:nvPicPr>
          <p:cNvPr id="913" name="Google Shape;913;p121"/>
          <p:cNvPicPr preferRelativeResize="0"/>
          <p:nvPr/>
        </p:nvPicPr>
        <p:blipFill>
          <a:blip r:embed="rId4">
            <a:alphaModFix/>
          </a:blip>
          <a:stretch>
            <a:fillRect/>
          </a:stretch>
        </p:blipFill>
        <p:spPr>
          <a:xfrm>
            <a:off x="5070702" y="2025364"/>
            <a:ext cx="3907848" cy="919083"/>
          </a:xfrm>
          <a:prstGeom prst="rect">
            <a:avLst/>
          </a:prstGeom>
          <a:noFill/>
          <a:ln>
            <a:noFill/>
          </a:ln>
        </p:spPr>
      </p:pic>
      <p:sp>
        <p:nvSpPr>
          <p:cNvPr id="914" name="Google Shape;914;p121"/>
          <p:cNvSpPr/>
          <p:nvPr/>
        </p:nvSpPr>
        <p:spPr>
          <a:xfrm>
            <a:off x="5516300" y="2029049"/>
            <a:ext cx="1601100" cy="857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 name="Google Shape;915;p121"/>
          <p:cNvCxnSpPr>
            <a:stCxn id="912" idx="3"/>
            <a:endCxn id="914" idx="1"/>
          </p:cNvCxnSpPr>
          <p:nvPr/>
        </p:nvCxnSpPr>
        <p:spPr>
          <a:xfrm>
            <a:off x="4836900" y="2219847"/>
            <a:ext cx="679500" cy="238200"/>
          </a:xfrm>
          <a:prstGeom prst="straightConnector1">
            <a:avLst/>
          </a:prstGeom>
          <a:noFill/>
          <a:ln cap="flat" cmpd="sng" w="38100">
            <a:solidFill>
              <a:schemeClr val="dk2"/>
            </a:solidFill>
            <a:prstDash val="solid"/>
            <a:round/>
            <a:headEnd len="med" w="med" type="none"/>
            <a:tailEnd len="med" w="med" type="triangle"/>
          </a:ln>
        </p:spPr>
      </p:cxnSp>
      <p:pic>
        <p:nvPicPr>
          <p:cNvPr id="916" name="Google Shape;916;p121"/>
          <p:cNvPicPr preferRelativeResize="0"/>
          <p:nvPr/>
        </p:nvPicPr>
        <p:blipFill>
          <a:blip r:embed="rId5">
            <a:alphaModFix/>
          </a:blip>
          <a:stretch>
            <a:fillRect/>
          </a:stretch>
        </p:blipFill>
        <p:spPr>
          <a:xfrm>
            <a:off x="130575" y="20600"/>
            <a:ext cx="1958400" cy="1468800"/>
          </a:xfrm>
          <a:prstGeom prst="rect">
            <a:avLst/>
          </a:prstGeom>
          <a:noFill/>
          <a:ln>
            <a:noFill/>
          </a:ln>
        </p:spPr>
      </p:pic>
      <p:sp>
        <p:nvSpPr>
          <p:cNvPr id="917" name="Google Shape;917;p121"/>
          <p:cNvSpPr txBox="1"/>
          <p:nvPr/>
        </p:nvSpPr>
        <p:spPr>
          <a:xfrm>
            <a:off x="2088975" y="352550"/>
            <a:ext cx="21075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Datastream: </a:t>
            </a:r>
            <a:r>
              <a:rPr lang="en">
                <a:solidFill>
                  <a:schemeClr val="dk1"/>
                </a:solidFill>
                <a:latin typeface="Proxima Nova"/>
                <a:ea typeface="Proxima Nova"/>
                <a:cs typeface="Proxima Nova"/>
                <a:sym typeface="Proxima Nova"/>
              </a:rPr>
              <a:t>Information passed through the internet in packets. </a:t>
            </a:r>
            <a:endParaRPr>
              <a:solidFill>
                <a:schemeClr val="dk1"/>
              </a:solidFill>
              <a:latin typeface="Proxima Nova"/>
              <a:ea typeface="Proxima Nova"/>
              <a:cs typeface="Proxima Nova"/>
              <a:sym typeface="Proxima Nova"/>
            </a:endParaRPr>
          </a:p>
        </p:txBody>
      </p:sp>
      <p:sp>
        <p:nvSpPr>
          <p:cNvPr id="918" name="Google Shape;918;p121"/>
          <p:cNvSpPr txBox="1"/>
          <p:nvPr/>
        </p:nvSpPr>
        <p:spPr>
          <a:xfrm>
            <a:off x="6672975" y="352550"/>
            <a:ext cx="24945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Packet:  </a:t>
            </a:r>
            <a:r>
              <a:rPr lang="en">
                <a:solidFill>
                  <a:schemeClr val="dk1"/>
                </a:solidFill>
                <a:latin typeface="Proxima Nova"/>
                <a:ea typeface="Proxima Nova"/>
                <a:cs typeface="Proxima Nova"/>
                <a:sym typeface="Proxima Nova"/>
              </a:rPr>
              <a:t>A chunk of data sent over a network. Larger messages are divided into packets that may arrive at the destination in order, out-of-order, or not at all. </a:t>
            </a:r>
            <a:endParaRPr>
              <a:solidFill>
                <a:schemeClr val="dk1"/>
              </a:solidFill>
              <a:latin typeface="Proxima Nova"/>
              <a:ea typeface="Proxima Nova"/>
              <a:cs typeface="Proxima Nova"/>
              <a:sym typeface="Proxima Nova"/>
            </a:endParaRPr>
          </a:p>
        </p:txBody>
      </p:sp>
      <p:sp>
        <p:nvSpPr>
          <p:cNvPr id="919" name="Google Shape;919;p121"/>
          <p:cNvSpPr txBox="1"/>
          <p:nvPr/>
        </p:nvSpPr>
        <p:spPr>
          <a:xfrm>
            <a:off x="222400" y="1714100"/>
            <a:ext cx="2166900" cy="1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Packet Metadata: </a:t>
            </a:r>
            <a:r>
              <a:rPr lang="en">
                <a:solidFill>
                  <a:schemeClr val="dk1"/>
                </a:solidFill>
                <a:latin typeface="Proxima Nova"/>
                <a:ea typeface="Proxima Nova"/>
                <a:cs typeface="Proxima Nova"/>
                <a:sym typeface="Proxima Nova"/>
              </a:rPr>
              <a:t>Data added to packets to help route them through the network and reassemble the original message.</a:t>
            </a:r>
            <a:endParaRPr>
              <a:solidFill>
                <a:schemeClr val="dk1"/>
              </a:solidFill>
              <a:latin typeface="Proxima Nova"/>
              <a:ea typeface="Proxima Nova"/>
              <a:cs typeface="Proxima Nova"/>
              <a:sym typeface="Proxima Nova"/>
            </a:endParaRPr>
          </a:p>
        </p:txBody>
      </p:sp>
      <p:sp>
        <p:nvSpPr>
          <p:cNvPr id="920" name="Google Shape;920;p121"/>
          <p:cNvSpPr txBox="1"/>
          <p:nvPr/>
        </p:nvSpPr>
        <p:spPr>
          <a:xfrm>
            <a:off x="2030575" y="3453563"/>
            <a:ext cx="2616600" cy="13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Transmission Control Protocol (TCP):  </a:t>
            </a:r>
            <a:r>
              <a:rPr lang="en">
                <a:solidFill>
                  <a:schemeClr val="dk1"/>
                </a:solidFill>
                <a:latin typeface="Proxima Nova"/>
                <a:ea typeface="Proxima Nova"/>
                <a:cs typeface="Proxima Nova"/>
                <a:sym typeface="Proxima Nova"/>
              </a:rPr>
              <a:t>A protocol for sending packets that does error-checking to ensure all packets are received and properly ordered</a:t>
            </a:r>
            <a:endParaRPr>
              <a:solidFill>
                <a:schemeClr val="dk1"/>
              </a:solidFill>
              <a:latin typeface="Proxima Nova"/>
              <a:ea typeface="Proxima Nova"/>
              <a:cs typeface="Proxima Nova"/>
              <a:sym typeface="Proxima Nova"/>
            </a:endParaRPr>
          </a:p>
        </p:txBody>
      </p:sp>
      <p:sp>
        <p:nvSpPr>
          <p:cNvPr id="921" name="Google Shape;921;p121"/>
          <p:cNvSpPr txBox="1"/>
          <p:nvPr/>
        </p:nvSpPr>
        <p:spPr>
          <a:xfrm>
            <a:off x="6559875" y="3383075"/>
            <a:ext cx="2460300" cy="18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User Datagram Protocol (UDP):  </a:t>
            </a:r>
            <a:r>
              <a:rPr lang="en">
                <a:solidFill>
                  <a:schemeClr val="dk1"/>
                </a:solidFill>
                <a:latin typeface="Proxima Nova"/>
                <a:ea typeface="Proxima Nova"/>
                <a:cs typeface="Proxima Nova"/>
                <a:sym typeface="Proxima Nova"/>
              </a:rPr>
              <a:t>A protocol for sending packets quickly with minimal error-checking and no resending of dropped packets</a:t>
            </a:r>
            <a:endParaRPr>
              <a:solidFill>
                <a:schemeClr val="dk1"/>
              </a:solidFill>
              <a:latin typeface="Proxima Nova"/>
              <a:ea typeface="Proxima Nova"/>
              <a:cs typeface="Proxima Nova"/>
              <a:sym typeface="Proxima Nova"/>
            </a:endParaRPr>
          </a:p>
        </p:txBody>
      </p:sp>
      <p:pic>
        <p:nvPicPr>
          <p:cNvPr id="922" name="Google Shape;922;p121"/>
          <p:cNvPicPr preferRelativeResize="0"/>
          <p:nvPr/>
        </p:nvPicPr>
        <p:blipFill>
          <a:blip r:embed="rId6">
            <a:alphaModFix/>
          </a:blip>
          <a:stretch>
            <a:fillRect/>
          </a:stretch>
        </p:blipFill>
        <p:spPr>
          <a:xfrm>
            <a:off x="4351275" y="448853"/>
            <a:ext cx="2166901" cy="816834"/>
          </a:xfrm>
          <a:prstGeom prst="rect">
            <a:avLst/>
          </a:prstGeom>
          <a:noFill/>
          <a:ln>
            <a:noFill/>
          </a:ln>
        </p:spPr>
      </p:pic>
      <p:pic>
        <p:nvPicPr>
          <p:cNvPr id="923" name="Google Shape;923;p121"/>
          <p:cNvPicPr preferRelativeResize="0"/>
          <p:nvPr/>
        </p:nvPicPr>
        <p:blipFill>
          <a:blip r:embed="rId7">
            <a:alphaModFix/>
          </a:blip>
          <a:stretch>
            <a:fillRect/>
          </a:stretch>
        </p:blipFill>
        <p:spPr>
          <a:xfrm>
            <a:off x="280800" y="3087822"/>
            <a:ext cx="1601100" cy="2055684"/>
          </a:xfrm>
          <a:prstGeom prst="rect">
            <a:avLst/>
          </a:prstGeom>
          <a:noFill/>
          <a:ln>
            <a:noFill/>
          </a:ln>
        </p:spPr>
      </p:pic>
      <p:pic>
        <p:nvPicPr>
          <p:cNvPr id="924" name="Google Shape;924;p121"/>
          <p:cNvPicPr preferRelativeResize="0"/>
          <p:nvPr/>
        </p:nvPicPr>
        <p:blipFill>
          <a:blip r:embed="rId8">
            <a:alphaModFix/>
          </a:blip>
          <a:stretch>
            <a:fillRect/>
          </a:stretch>
        </p:blipFill>
        <p:spPr>
          <a:xfrm>
            <a:off x="5164819" y="4054171"/>
            <a:ext cx="1263848" cy="480893"/>
          </a:xfrm>
          <a:prstGeom prst="rect">
            <a:avLst/>
          </a:prstGeom>
          <a:noFill/>
          <a:ln>
            <a:noFill/>
          </a:ln>
        </p:spPr>
      </p:pic>
      <p:pic>
        <p:nvPicPr>
          <p:cNvPr id="925" name="Google Shape;925;p121"/>
          <p:cNvPicPr preferRelativeResize="0"/>
          <p:nvPr/>
        </p:nvPicPr>
        <p:blipFill>
          <a:blip r:embed="rId9">
            <a:alphaModFix/>
          </a:blip>
          <a:stretch>
            <a:fillRect/>
          </a:stretch>
        </p:blipFill>
        <p:spPr>
          <a:xfrm>
            <a:off x="4987750" y="3776479"/>
            <a:ext cx="277693" cy="277692"/>
          </a:xfrm>
          <a:prstGeom prst="rect">
            <a:avLst/>
          </a:prstGeom>
          <a:noFill/>
          <a:ln>
            <a:noFill/>
          </a:ln>
        </p:spPr>
      </p:pic>
      <p:cxnSp>
        <p:nvCxnSpPr>
          <p:cNvPr id="926" name="Google Shape;926;p121"/>
          <p:cNvCxnSpPr>
            <a:stCxn id="925" idx="3"/>
          </p:cNvCxnSpPr>
          <p:nvPr/>
        </p:nvCxnSpPr>
        <p:spPr>
          <a:xfrm>
            <a:off x="5265443" y="3915325"/>
            <a:ext cx="299400" cy="0"/>
          </a:xfrm>
          <a:prstGeom prst="straightConnector1">
            <a:avLst/>
          </a:prstGeom>
          <a:noFill/>
          <a:ln cap="flat" cmpd="sng" w="28575">
            <a:solidFill>
              <a:srgbClr val="FF9900"/>
            </a:solidFill>
            <a:prstDash val="solid"/>
            <a:round/>
            <a:headEnd len="med" w="med" type="none"/>
            <a:tailEnd len="med" w="med" type="triangle"/>
          </a:ln>
        </p:spPr>
      </p:cxnSp>
      <p:pic>
        <p:nvPicPr>
          <p:cNvPr id="927" name="Google Shape;927;p121"/>
          <p:cNvPicPr preferRelativeResize="0"/>
          <p:nvPr/>
        </p:nvPicPr>
        <p:blipFill>
          <a:blip r:embed="rId9">
            <a:alphaModFix/>
          </a:blip>
          <a:stretch>
            <a:fillRect/>
          </a:stretch>
        </p:blipFill>
        <p:spPr>
          <a:xfrm>
            <a:off x="5201559" y="3458795"/>
            <a:ext cx="277693" cy="277692"/>
          </a:xfrm>
          <a:prstGeom prst="rect">
            <a:avLst/>
          </a:prstGeom>
          <a:noFill/>
          <a:ln>
            <a:noFill/>
          </a:ln>
        </p:spPr>
      </p:pic>
      <p:cxnSp>
        <p:nvCxnSpPr>
          <p:cNvPr id="928" name="Google Shape;928;p121"/>
          <p:cNvCxnSpPr>
            <a:stCxn id="927" idx="3"/>
          </p:cNvCxnSpPr>
          <p:nvPr/>
        </p:nvCxnSpPr>
        <p:spPr>
          <a:xfrm>
            <a:off x="5479252" y="3597641"/>
            <a:ext cx="299400" cy="0"/>
          </a:xfrm>
          <a:prstGeom prst="straightConnector1">
            <a:avLst/>
          </a:prstGeom>
          <a:noFill/>
          <a:ln cap="flat" cmpd="sng" w="28575">
            <a:solidFill>
              <a:srgbClr val="FF9900"/>
            </a:solidFill>
            <a:prstDash val="solid"/>
            <a:round/>
            <a:headEnd len="med" w="med" type="none"/>
            <a:tailEnd len="med" w="med" type="triangle"/>
          </a:ln>
        </p:spPr>
      </p:cxnSp>
      <p:pic>
        <p:nvPicPr>
          <p:cNvPr id="929" name="Google Shape;929;p121"/>
          <p:cNvPicPr preferRelativeResize="0"/>
          <p:nvPr/>
        </p:nvPicPr>
        <p:blipFill>
          <a:blip r:embed="rId9">
            <a:alphaModFix/>
          </a:blip>
          <a:stretch>
            <a:fillRect/>
          </a:stretch>
        </p:blipFill>
        <p:spPr>
          <a:xfrm>
            <a:off x="5609624" y="3664238"/>
            <a:ext cx="277693" cy="277692"/>
          </a:xfrm>
          <a:prstGeom prst="rect">
            <a:avLst/>
          </a:prstGeom>
          <a:noFill/>
          <a:ln>
            <a:noFill/>
          </a:ln>
        </p:spPr>
      </p:pic>
      <p:cxnSp>
        <p:nvCxnSpPr>
          <p:cNvPr id="930" name="Google Shape;930;p121"/>
          <p:cNvCxnSpPr>
            <a:stCxn id="929" idx="3"/>
          </p:cNvCxnSpPr>
          <p:nvPr/>
        </p:nvCxnSpPr>
        <p:spPr>
          <a:xfrm>
            <a:off x="5887317" y="3803084"/>
            <a:ext cx="299400" cy="0"/>
          </a:xfrm>
          <a:prstGeom prst="straightConnector1">
            <a:avLst/>
          </a:prstGeom>
          <a:noFill/>
          <a:ln cap="flat" cmpd="sng" w="28575">
            <a:solidFill>
              <a:srgbClr val="FF9900"/>
            </a:solidFill>
            <a:prstDash val="solid"/>
            <a:round/>
            <a:headEnd len="med" w="med" type="none"/>
            <a:tailEnd len="med" w="med" type="triangle"/>
          </a:ln>
        </p:spPr>
      </p:cxnSp>
      <p:grpSp>
        <p:nvGrpSpPr>
          <p:cNvPr id="931" name="Google Shape;931;p121"/>
          <p:cNvGrpSpPr/>
          <p:nvPr/>
        </p:nvGrpSpPr>
        <p:grpSpPr>
          <a:xfrm>
            <a:off x="4987743" y="4497625"/>
            <a:ext cx="631840" cy="492194"/>
            <a:chOff x="340675" y="3890925"/>
            <a:chExt cx="1155734" cy="900299"/>
          </a:xfrm>
        </p:grpSpPr>
        <p:pic>
          <p:nvPicPr>
            <p:cNvPr id="932" name="Google Shape;932;p121"/>
            <p:cNvPicPr preferRelativeResize="0"/>
            <p:nvPr/>
          </p:nvPicPr>
          <p:blipFill>
            <a:blip r:embed="rId9">
              <a:alphaModFix/>
            </a:blip>
            <a:stretch>
              <a:fillRect/>
            </a:stretch>
          </p:blipFill>
          <p:spPr>
            <a:xfrm>
              <a:off x="340675" y="3890925"/>
              <a:ext cx="507925" cy="507925"/>
            </a:xfrm>
            <a:prstGeom prst="rect">
              <a:avLst/>
            </a:prstGeom>
            <a:noFill/>
            <a:ln>
              <a:noFill/>
            </a:ln>
          </p:spPr>
        </p:pic>
        <p:sp>
          <p:nvSpPr>
            <p:cNvPr id="933" name="Google Shape;933;p121"/>
            <p:cNvSpPr/>
            <p:nvPr/>
          </p:nvSpPr>
          <p:spPr>
            <a:xfrm>
              <a:off x="847307" y="4112284"/>
              <a:ext cx="513150" cy="453800"/>
            </a:xfrm>
            <a:custGeom>
              <a:rect b="b" l="l" r="r" t="t"/>
              <a:pathLst>
                <a:path extrusionOk="0" h="18152" w="20526">
                  <a:moveTo>
                    <a:pt x="0" y="967"/>
                  </a:moveTo>
                  <a:cubicBezTo>
                    <a:pt x="2228" y="1047"/>
                    <a:pt x="9945" y="-1419"/>
                    <a:pt x="13366" y="1445"/>
                  </a:cubicBezTo>
                  <a:cubicBezTo>
                    <a:pt x="16787" y="4309"/>
                    <a:pt x="19333" y="15368"/>
                    <a:pt x="20526" y="18152"/>
                  </a:cubicBezTo>
                </a:path>
              </a:pathLst>
            </a:custGeom>
            <a:noFill/>
            <a:ln cap="flat" cmpd="sng" w="28575">
              <a:solidFill>
                <a:srgbClr val="FF0000"/>
              </a:solidFill>
              <a:prstDash val="dash"/>
              <a:round/>
              <a:headEnd len="med" w="med" type="none"/>
              <a:tailEnd len="med" w="med" type="none"/>
            </a:ln>
          </p:spPr>
        </p:sp>
        <p:sp>
          <p:nvSpPr>
            <p:cNvPr id="934" name="Google Shape;934;p121"/>
            <p:cNvSpPr txBox="1"/>
            <p:nvPr/>
          </p:nvSpPr>
          <p:spPr>
            <a:xfrm>
              <a:off x="1175409" y="4337324"/>
              <a:ext cx="321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0000"/>
                  </a:solidFill>
                  <a:latin typeface="Consolas"/>
                  <a:ea typeface="Consolas"/>
                  <a:cs typeface="Consolas"/>
                  <a:sym typeface="Consolas"/>
                </a:rPr>
                <a:t>X</a:t>
              </a:r>
              <a:endParaRPr b="1" sz="1900">
                <a:solidFill>
                  <a:srgbClr val="FF0000"/>
                </a:solidFill>
                <a:latin typeface="Consolas"/>
                <a:ea typeface="Consolas"/>
                <a:cs typeface="Consolas"/>
                <a:sym typeface="Consolas"/>
              </a:endParaRPr>
            </a:p>
          </p:txBody>
        </p:sp>
      </p:grpSp>
      <p:grpSp>
        <p:nvGrpSpPr>
          <p:cNvPr id="935" name="Google Shape;935;p121"/>
          <p:cNvGrpSpPr/>
          <p:nvPr/>
        </p:nvGrpSpPr>
        <p:grpSpPr>
          <a:xfrm>
            <a:off x="5564930" y="4534994"/>
            <a:ext cx="631840" cy="492194"/>
            <a:chOff x="340675" y="3890925"/>
            <a:chExt cx="1155734" cy="900299"/>
          </a:xfrm>
        </p:grpSpPr>
        <p:pic>
          <p:nvPicPr>
            <p:cNvPr id="936" name="Google Shape;936;p121"/>
            <p:cNvPicPr preferRelativeResize="0"/>
            <p:nvPr/>
          </p:nvPicPr>
          <p:blipFill>
            <a:blip r:embed="rId9">
              <a:alphaModFix/>
            </a:blip>
            <a:stretch>
              <a:fillRect/>
            </a:stretch>
          </p:blipFill>
          <p:spPr>
            <a:xfrm>
              <a:off x="340675" y="3890925"/>
              <a:ext cx="507925" cy="507925"/>
            </a:xfrm>
            <a:prstGeom prst="rect">
              <a:avLst/>
            </a:prstGeom>
            <a:noFill/>
            <a:ln>
              <a:noFill/>
            </a:ln>
          </p:spPr>
        </p:pic>
        <p:sp>
          <p:nvSpPr>
            <p:cNvPr id="937" name="Google Shape;937;p121"/>
            <p:cNvSpPr/>
            <p:nvPr/>
          </p:nvSpPr>
          <p:spPr>
            <a:xfrm>
              <a:off x="847307" y="4112284"/>
              <a:ext cx="513150" cy="453800"/>
            </a:xfrm>
            <a:custGeom>
              <a:rect b="b" l="l" r="r" t="t"/>
              <a:pathLst>
                <a:path extrusionOk="0" h="18152" w="20526">
                  <a:moveTo>
                    <a:pt x="0" y="967"/>
                  </a:moveTo>
                  <a:cubicBezTo>
                    <a:pt x="2228" y="1047"/>
                    <a:pt x="9945" y="-1419"/>
                    <a:pt x="13366" y="1445"/>
                  </a:cubicBezTo>
                  <a:cubicBezTo>
                    <a:pt x="16787" y="4309"/>
                    <a:pt x="19333" y="15368"/>
                    <a:pt x="20526" y="18152"/>
                  </a:cubicBezTo>
                </a:path>
              </a:pathLst>
            </a:custGeom>
            <a:noFill/>
            <a:ln cap="flat" cmpd="sng" w="28575">
              <a:solidFill>
                <a:srgbClr val="FF0000"/>
              </a:solidFill>
              <a:prstDash val="dash"/>
              <a:round/>
              <a:headEnd len="med" w="med" type="none"/>
              <a:tailEnd len="med" w="med" type="none"/>
            </a:ln>
          </p:spPr>
        </p:sp>
        <p:sp>
          <p:nvSpPr>
            <p:cNvPr id="938" name="Google Shape;938;p121"/>
            <p:cNvSpPr txBox="1"/>
            <p:nvPr/>
          </p:nvSpPr>
          <p:spPr>
            <a:xfrm>
              <a:off x="1175409" y="4337324"/>
              <a:ext cx="321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0000"/>
                  </a:solidFill>
                  <a:latin typeface="Consolas"/>
                  <a:ea typeface="Consolas"/>
                  <a:cs typeface="Consolas"/>
                  <a:sym typeface="Consolas"/>
                </a:rPr>
                <a:t>X</a:t>
              </a:r>
              <a:endParaRPr b="1" sz="1900">
                <a:solidFill>
                  <a:srgbClr val="FF0000"/>
                </a:solidFill>
                <a:latin typeface="Consolas"/>
                <a:ea typeface="Consolas"/>
                <a:cs typeface="Consolas"/>
                <a:sym typeface="Consolas"/>
              </a:endParaRPr>
            </a:p>
          </p:txBody>
        </p:sp>
      </p:grpSp>
      <p:pic>
        <p:nvPicPr>
          <p:cNvPr id="939" name="Google Shape;939;p121"/>
          <p:cNvPicPr preferRelativeResize="0"/>
          <p:nvPr/>
        </p:nvPicPr>
        <p:blipFill>
          <a:blip r:embed="rId9">
            <a:alphaModFix/>
          </a:blip>
          <a:stretch>
            <a:fillRect/>
          </a:stretch>
        </p:blipFill>
        <p:spPr>
          <a:xfrm>
            <a:off x="5426937" y="3204175"/>
            <a:ext cx="277693" cy="277692"/>
          </a:xfrm>
          <a:prstGeom prst="rect">
            <a:avLst/>
          </a:prstGeom>
          <a:noFill/>
          <a:ln>
            <a:noFill/>
          </a:ln>
        </p:spPr>
      </p:pic>
      <p:cxnSp>
        <p:nvCxnSpPr>
          <p:cNvPr id="940" name="Google Shape;940;p121"/>
          <p:cNvCxnSpPr>
            <a:stCxn id="939" idx="3"/>
          </p:cNvCxnSpPr>
          <p:nvPr/>
        </p:nvCxnSpPr>
        <p:spPr>
          <a:xfrm>
            <a:off x="5704630" y="3343021"/>
            <a:ext cx="299400" cy="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4" name="Shape 944"/>
        <p:cNvGrpSpPr/>
        <p:nvPr/>
      </p:nvGrpSpPr>
      <p:grpSpPr>
        <a:xfrm>
          <a:off x="0" y="0"/>
          <a:ext cx="0" cy="0"/>
          <a:chOff x="0" y="0"/>
          <a:chExt cx="0" cy="0"/>
        </a:xfrm>
      </p:grpSpPr>
      <p:sp>
        <p:nvSpPr>
          <p:cNvPr id="945" name="Google Shape;945;p122"/>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Proxima Nova"/>
                <a:ea typeface="Proxima Nova"/>
                <a:cs typeface="Proxima Nova"/>
                <a:sym typeface="Proxima Nova"/>
              </a:rPr>
              <a:t>Unit 2 - Lesson 6</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3600">
                <a:solidFill>
                  <a:schemeClr val="lt1"/>
                </a:solidFill>
                <a:latin typeface="Proxima Nova"/>
                <a:ea typeface="Proxima Nova"/>
                <a:cs typeface="Proxima Nova"/>
                <a:sym typeface="Proxima Nova"/>
              </a:rPr>
              <a:t>HTTP and DNS</a:t>
            </a:r>
            <a:endParaRPr b="1" sz="3600">
              <a:solidFill>
                <a:srgbClr val="FFFFFF"/>
              </a:solidFill>
              <a:latin typeface="Proxima Nova"/>
              <a:ea typeface="Proxima Nova"/>
              <a:cs typeface="Proxima Nova"/>
              <a:sym typeface="Proxima Nova"/>
            </a:endParaRPr>
          </a:p>
        </p:txBody>
      </p:sp>
      <p:grpSp>
        <p:nvGrpSpPr>
          <p:cNvPr id="946" name="Google Shape;946;p122"/>
          <p:cNvGrpSpPr/>
          <p:nvPr/>
        </p:nvGrpSpPr>
        <p:grpSpPr>
          <a:xfrm>
            <a:off x="3048838" y="4351325"/>
            <a:ext cx="3046325" cy="400200"/>
            <a:chOff x="3205775" y="4324050"/>
            <a:chExt cx="3046325" cy="400200"/>
          </a:xfrm>
        </p:grpSpPr>
        <p:pic>
          <p:nvPicPr>
            <p:cNvPr id="947" name="Google Shape;947;p122"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948" name="Google Shape;948;p122"/>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2" name="Shape 952"/>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6" name="Shape 956"/>
        <p:cNvGrpSpPr/>
        <p:nvPr/>
      </p:nvGrpSpPr>
      <p:grpSpPr>
        <a:xfrm>
          <a:off x="0" y="0"/>
          <a:ext cx="0" cy="0"/>
          <a:chOff x="0" y="0"/>
          <a:chExt cx="0" cy="0"/>
        </a:xfrm>
      </p:grpSpPr>
      <p:sp>
        <p:nvSpPr>
          <p:cNvPr id="957" name="Google Shape;957;p124"/>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Warm Up</a:t>
            </a:r>
            <a:endParaRPr>
              <a:solidFill>
                <a:srgbClr val="FFFFFF"/>
              </a:solidFill>
            </a:endParaRPr>
          </a:p>
        </p:txBody>
      </p:sp>
      <p:sp>
        <p:nvSpPr>
          <p:cNvPr id="958" name="Google Shape;958;p124"/>
          <p:cNvSpPr txBox="1"/>
          <p:nvPr/>
        </p:nvSpPr>
        <p:spPr>
          <a:xfrm>
            <a:off x="255550" y="528700"/>
            <a:ext cx="5650200" cy="41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Do This:</a:t>
            </a:r>
            <a:r>
              <a:rPr lang="en" sz="2400">
                <a:solidFill>
                  <a:schemeClr val="dk1"/>
                </a:solidFill>
                <a:latin typeface="Proxima Nova"/>
                <a:ea typeface="Proxima Nova"/>
                <a:cs typeface="Proxima Nova"/>
                <a:sym typeface="Proxima Nova"/>
              </a:rPr>
              <a:t> Create a list in your journal of every one of your classmates IP addresses. The only rules:</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You may walk around the room</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You may share information with classmates</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You may talk / share information with only ONE classmate at a time.</a:t>
            </a:r>
            <a:endParaRPr sz="2400">
              <a:solidFill>
                <a:schemeClr val="dk1"/>
              </a:solidFill>
              <a:latin typeface="Proxima Nova"/>
              <a:ea typeface="Proxima Nova"/>
              <a:cs typeface="Proxima Nova"/>
              <a:sym typeface="Proxima Nova"/>
            </a:endParaRPr>
          </a:p>
        </p:txBody>
      </p:sp>
      <p:sp>
        <p:nvSpPr>
          <p:cNvPr id="959" name="Google Shape;959;p124"/>
          <p:cNvSpPr/>
          <p:nvPr/>
        </p:nvSpPr>
        <p:spPr>
          <a:xfrm>
            <a:off x="6039225" y="899950"/>
            <a:ext cx="2655300" cy="35775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 name="Google Shape;960;p124"/>
          <p:cNvCxnSpPr/>
          <p:nvPr/>
        </p:nvCxnSpPr>
        <p:spPr>
          <a:xfrm>
            <a:off x="6216975" y="1499925"/>
            <a:ext cx="2255400" cy="0"/>
          </a:xfrm>
          <a:prstGeom prst="straightConnector1">
            <a:avLst/>
          </a:prstGeom>
          <a:noFill/>
          <a:ln cap="flat" cmpd="sng" w="9525">
            <a:solidFill>
              <a:schemeClr val="dk2"/>
            </a:solidFill>
            <a:prstDash val="solid"/>
            <a:round/>
            <a:headEnd len="med" w="med" type="none"/>
            <a:tailEnd len="med" w="med" type="none"/>
          </a:ln>
        </p:spPr>
      </p:cxnSp>
      <p:cxnSp>
        <p:nvCxnSpPr>
          <p:cNvPr id="961" name="Google Shape;961;p124"/>
          <p:cNvCxnSpPr/>
          <p:nvPr/>
        </p:nvCxnSpPr>
        <p:spPr>
          <a:xfrm>
            <a:off x="7366875" y="976150"/>
            <a:ext cx="0" cy="3344400"/>
          </a:xfrm>
          <a:prstGeom prst="straightConnector1">
            <a:avLst/>
          </a:prstGeom>
          <a:noFill/>
          <a:ln cap="flat" cmpd="sng" w="9525">
            <a:solidFill>
              <a:schemeClr val="dk2"/>
            </a:solidFill>
            <a:prstDash val="solid"/>
            <a:round/>
            <a:headEnd len="med" w="med" type="none"/>
            <a:tailEnd len="med" w="med" type="none"/>
          </a:ln>
        </p:spPr>
      </p:cxnSp>
      <p:sp>
        <p:nvSpPr>
          <p:cNvPr id="962" name="Google Shape;962;p124"/>
          <p:cNvSpPr txBox="1"/>
          <p:nvPr/>
        </p:nvSpPr>
        <p:spPr>
          <a:xfrm>
            <a:off x="6305875" y="1055500"/>
            <a:ext cx="9111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ng Soon"/>
                <a:ea typeface="Coming Soon"/>
                <a:cs typeface="Coming Soon"/>
                <a:sym typeface="Coming Soon"/>
              </a:rPr>
              <a:t>Name</a:t>
            </a:r>
            <a:endParaRPr>
              <a:latin typeface="Coming Soon"/>
              <a:ea typeface="Coming Soon"/>
              <a:cs typeface="Coming Soon"/>
              <a:sym typeface="Coming Soon"/>
            </a:endParaRPr>
          </a:p>
        </p:txBody>
      </p:sp>
      <p:sp>
        <p:nvSpPr>
          <p:cNvPr id="963" name="Google Shape;963;p124"/>
          <p:cNvSpPr txBox="1"/>
          <p:nvPr/>
        </p:nvSpPr>
        <p:spPr>
          <a:xfrm>
            <a:off x="7516775" y="1058650"/>
            <a:ext cx="11778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ng Soon"/>
                <a:ea typeface="Coming Soon"/>
                <a:cs typeface="Coming Soon"/>
                <a:sym typeface="Coming Soon"/>
              </a:rPr>
              <a:t>IP address</a:t>
            </a:r>
            <a:endParaRPr>
              <a:latin typeface="Coming Soon"/>
              <a:ea typeface="Coming Soon"/>
              <a:cs typeface="Coming Soon"/>
              <a:sym typeface="Coming Soo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125"/>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Warm Up</a:t>
            </a:r>
            <a:endParaRPr>
              <a:solidFill>
                <a:srgbClr val="FFFFFF"/>
              </a:solidFill>
            </a:endParaRPr>
          </a:p>
        </p:txBody>
      </p:sp>
      <p:sp>
        <p:nvSpPr>
          <p:cNvPr id="969" name="Google Shape;969;p125"/>
          <p:cNvSpPr txBox="1"/>
          <p:nvPr/>
        </p:nvSpPr>
        <p:spPr>
          <a:xfrm>
            <a:off x="255550" y="528700"/>
            <a:ext cx="8439000" cy="25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Prompt:  </a:t>
            </a:r>
            <a:r>
              <a:rPr lang="en" sz="2400">
                <a:solidFill>
                  <a:schemeClr val="dk1"/>
                </a:solidFill>
                <a:latin typeface="Proxima Nova"/>
                <a:ea typeface="Proxima Nova"/>
                <a:cs typeface="Proxima Nova"/>
                <a:sym typeface="Proxima Nova"/>
              </a:rPr>
              <a:t>Discuss with your classmates the following prompts</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Why do you think I was switching your classmates’ IP addresses?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If IP addresses can change, is there a better way for everyone to know everyone else’s IP address?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3" name="Shape 973"/>
        <p:cNvGrpSpPr/>
        <p:nvPr/>
      </p:nvGrpSpPr>
      <p:grpSpPr>
        <a:xfrm>
          <a:off x="0" y="0"/>
          <a:ext cx="0" cy="0"/>
          <a:chOff x="0" y="0"/>
          <a:chExt cx="0" cy="0"/>
        </a:xfrm>
      </p:grpSpPr>
      <p:sp>
        <p:nvSpPr>
          <p:cNvPr id="974" name="Google Shape;974;p126"/>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Warm Up</a:t>
            </a:r>
            <a:endParaRPr>
              <a:solidFill>
                <a:srgbClr val="FFFFFF"/>
              </a:solidFill>
            </a:endParaRPr>
          </a:p>
        </p:txBody>
      </p:sp>
      <p:sp>
        <p:nvSpPr>
          <p:cNvPr id="975" name="Google Shape;975;p126"/>
          <p:cNvSpPr txBox="1"/>
          <p:nvPr/>
        </p:nvSpPr>
        <p:spPr>
          <a:xfrm>
            <a:off x="255550" y="528700"/>
            <a:ext cx="8617800" cy="427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If we want the Internet to scale up to billions of devices, then we need a better way to figure out one another’s IP addresses!</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9" name="Shape 979"/>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4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CSP</a:t>
            </a:r>
            <a:r>
              <a:rPr lang="en">
                <a:solidFill>
                  <a:schemeClr val="lt1"/>
                </a:solidFill>
              </a:rPr>
              <a:t> </a:t>
            </a:r>
            <a:r>
              <a:rPr lang="en">
                <a:solidFill>
                  <a:srgbClr val="FFFFFF"/>
                </a:solidFill>
              </a:rPr>
              <a:t>Welcome to the Internet - Activity</a:t>
            </a:r>
            <a:endParaRPr>
              <a:solidFill>
                <a:srgbClr val="FFFFFF"/>
              </a:solidFill>
            </a:endParaRPr>
          </a:p>
        </p:txBody>
      </p:sp>
      <p:grpSp>
        <p:nvGrpSpPr>
          <p:cNvPr id="242" name="Google Shape;242;p47"/>
          <p:cNvGrpSpPr/>
          <p:nvPr/>
        </p:nvGrpSpPr>
        <p:grpSpPr>
          <a:xfrm>
            <a:off x="8318125" y="86900"/>
            <a:ext cx="747550" cy="183300"/>
            <a:chOff x="7547375" y="86900"/>
            <a:chExt cx="747550" cy="183300"/>
          </a:xfrm>
        </p:grpSpPr>
        <p:sp>
          <p:nvSpPr>
            <p:cNvPr id="243" name="Google Shape;243;p47"/>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7"/>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7"/>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47"/>
          <p:cNvSpPr txBox="1"/>
          <p:nvPr/>
        </p:nvSpPr>
        <p:spPr>
          <a:xfrm>
            <a:off x="142625" y="455800"/>
            <a:ext cx="8884200" cy="10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Do This: </a:t>
            </a:r>
            <a:r>
              <a:rPr lang="en" sz="3000">
                <a:latin typeface="Proxima Nova"/>
                <a:ea typeface="Proxima Nova"/>
                <a:cs typeface="Proxima Nova"/>
                <a:sym typeface="Proxima Nova"/>
              </a:rPr>
              <a:t>Join your partner in the Internet Simulator on Level 4</a:t>
            </a:r>
            <a:endParaRPr sz="3000">
              <a:latin typeface="Proxima Nova"/>
              <a:ea typeface="Proxima Nova"/>
              <a:cs typeface="Proxima Nova"/>
              <a:sym typeface="Proxima Nova"/>
            </a:endParaRPr>
          </a:p>
        </p:txBody>
      </p:sp>
      <p:pic>
        <p:nvPicPr>
          <p:cNvPr id="247" name="Google Shape;247;p47"/>
          <p:cNvPicPr preferRelativeResize="0"/>
          <p:nvPr/>
        </p:nvPicPr>
        <p:blipFill>
          <a:blip r:embed="rId4">
            <a:alphaModFix/>
          </a:blip>
          <a:stretch>
            <a:fillRect/>
          </a:stretch>
        </p:blipFill>
        <p:spPr>
          <a:xfrm>
            <a:off x="1843223" y="1534373"/>
            <a:ext cx="7110275" cy="1338500"/>
          </a:xfrm>
          <a:prstGeom prst="rect">
            <a:avLst/>
          </a:prstGeom>
          <a:noFill/>
          <a:ln>
            <a:noFill/>
          </a:ln>
        </p:spPr>
      </p:pic>
      <p:sp>
        <p:nvSpPr>
          <p:cNvPr id="248" name="Google Shape;248;p47"/>
          <p:cNvSpPr txBox="1"/>
          <p:nvPr/>
        </p:nvSpPr>
        <p:spPr>
          <a:xfrm>
            <a:off x="7915125" y="2264225"/>
            <a:ext cx="892800" cy="445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49" name="Google Shape;249;p47"/>
          <p:cNvPicPr preferRelativeResize="0"/>
          <p:nvPr/>
        </p:nvPicPr>
        <p:blipFill>
          <a:blip r:embed="rId5">
            <a:alphaModFix/>
          </a:blip>
          <a:stretch>
            <a:fillRect/>
          </a:stretch>
        </p:blipFill>
        <p:spPr>
          <a:xfrm>
            <a:off x="1843225" y="3254386"/>
            <a:ext cx="7110275" cy="1599812"/>
          </a:xfrm>
          <a:prstGeom prst="rect">
            <a:avLst/>
          </a:prstGeom>
          <a:noFill/>
          <a:ln>
            <a:noFill/>
          </a:ln>
        </p:spPr>
      </p:pic>
      <p:sp>
        <p:nvSpPr>
          <p:cNvPr id="250" name="Google Shape;250;p47"/>
          <p:cNvSpPr txBox="1"/>
          <p:nvPr/>
        </p:nvSpPr>
        <p:spPr>
          <a:xfrm>
            <a:off x="7915125" y="3645500"/>
            <a:ext cx="892800" cy="445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1" name="Google Shape;251;p47"/>
          <p:cNvSpPr txBox="1"/>
          <p:nvPr/>
        </p:nvSpPr>
        <p:spPr>
          <a:xfrm>
            <a:off x="241900" y="1894025"/>
            <a:ext cx="15384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#1 -</a:t>
            </a:r>
            <a:endParaRPr b="1">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(Dani)</a:t>
            </a:r>
            <a:endParaRPr b="1">
              <a:latin typeface="Proxima Nova"/>
              <a:ea typeface="Proxima Nova"/>
              <a:cs typeface="Proxima Nova"/>
              <a:sym typeface="Proxima Nova"/>
            </a:endParaRPr>
          </a:p>
        </p:txBody>
      </p:sp>
      <p:sp>
        <p:nvSpPr>
          <p:cNvPr id="252" name="Google Shape;252;p47"/>
          <p:cNvSpPr txBox="1"/>
          <p:nvPr/>
        </p:nvSpPr>
        <p:spPr>
          <a:xfrm>
            <a:off x="304825" y="3645500"/>
            <a:ext cx="15384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#2 -</a:t>
            </a:r>
            <a:endParaRPr b="1">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(Hannah)</a:t>
            </a:r>
            <a:endParaRPr b="1">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3" name="Shape 983"/>
        <p:cNvGrpSpPr/>
        <p:nvPr/>
      </p:nvGrpSpPr>
      <p:grpSpPr>
        <a:xfrm>
          <a:off x="0" y="0"/>
          <a:ext cx="0" cy="0"/>
          <a:chOff x="0" y="0"/>
          <a:chExt cx="0" cy="0"/>
        </a:xfrm>
      </p:grpSpPr>
      <p:sp>
        <p:nvSpPr>
          <p:cNvPr id="984" name="Google Shape;984;p128"/>
          <p:cNvSpPr txBox="1"/>
          <p:nvPr/>
        </p:nvSpPr>
        <p:spPr>
          <a:xfrm>
            <a:off x="255550" y="528700"/>
            <a:ext cx="8439000" cy="25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Prompt:</a:t>
            </a:r>
            <a:r>
              <a:rPr lang="en" sz="2400">
                <a:solidFill>
                  <a:schemeClr val="dk1"/>
                </a:solidFill>
                <a:latin typeface="Proxima Nova"/>
                <a:ea typeface="Proxima Nova"/>
                <a:cs typeface="Proxima Nova"/>
                <a:sym typeface="Proxima Nova"/>
              </a:rPr>
              <a:t> As we watch the following video take notes in your journal on:</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the DNS solve the problem of translating domain names like example.com into IP addresses?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the DNS help the Internet scale?</a:t>
            </a:r>
            <a:endParaRPr sz="2400">
              <a:solidFill>
                <a:schemeClr val="dk1"/>
              </a:solidFill>
              <a:latin typeface="Proxima Nova"/>
              <a:ea typeface="Proxima Nova"/>
              <a:cs typeface="Proxima Nova"/>
              <a:sym typeface="Proxima Nova"/>
            </a:endParaRPr>
          </a:p>
        </p:txBody>
      </p:sp>
      <p:sp>
        <p:nvSpPr>
          <p:cNvPr id="985" name="Google Shape;985;p12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9" name="Shape 989"/>
        <p:cNvGrpSpPr/>
        <p:nvPr/>
      </p:nvGrpSpPr>
      <p:grpSpPr>
        <a:xfrm>
          <a:off x="0" y="0"/>
          <a:ext cx="0" cy="0"/>
          <a:chOff x="0" y="0"/>
          <a:chExt cx="0" cy="0"/>
        </a:xfrm>
      </p:grpSpPr>
      <p:sp>
        <p:nvSpPr>
          <p:cNvPr id="990" name="Google Shape;990;p12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grpSp>
        <p:nvGrpSpPr>
          <p:cNvPr id="991" name="Google Shape;991;p129"/>
          <p:cNvGrpSpPr/>
          <p:nvPr/>
        </p:nvGrpSpPr>
        <p:grpSpPr>
          <a:xfrm>
            <a:off x="8318125" y="86900"/>
            <a:ext cx="747550" cy="183300"/>
            <a:chOff x="7547375" y="86900"/>
            <a:chExt cx="747550" cy="183300"/>
          </a:xfrm>
        </p:grpSpPr>
        <p:sp>
          <p:nvSpPr>
            <p:cNvPr id="992" name="Google Shape;992;p129"/>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29"/>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29"/>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The co-founder of the Internet (!) Vint Cerf and software engineer Paola Mejia take us through the ins and outs of how networks talk to each other and what makes the Internet tick.&#10;&#10;Start learning at http://code.org/ &#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amara.org/v/HGaQ/" id="995" name="Google Shape;995;p129" title="The Internet: IP Addresses &amp; DNS">
            <a:hlinkClick r:id="rId4"/>
          </p:cNvPr>
          <p:cNvPicPr preferRelativeResize="0"/>
          <p:nvPr/>
        </p:nvPicPr>
        <p:blipFill>
          <a:blip r:embed="rId5">
            <a:alphaModFix/>
          </a:blip>
          <a:stretch>
            <a:fillRect/>
          </a:stretch>
        </p:blipFill>
        <p:spPr>
          <a:xfrm>
            <a:off x="0" y="352550"/>
            <a:ext cx="6387916" cy="4790950"/>
          </a:xfrm>
          <a:prstGeom prst="rect">
            <a:avLst/>
          </a:prstGeom>
          <a:noFill/>
          <a:ln>
            <a:noFill/>
          </a:ln>
        </p:spPr>
      </p:pic>
      <p:sp>
        <p:nvSpPr>
          <p:cNvPr id="996" name="Google Shape;996;p129"/>
          <p:cNvSpPr txBox="1"/>
          <p:nvPr/>
        </p:nvSpPr>
        <p:spPr>
          <a:xfrm>
            <a:off x="6558000" y="2912350"/>
            <a:ext cx="2586000" cy="195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How does the DNS solve the problem of translating domain names like example.com into IP addresses?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How does the DNS help the Internet scale?</a:t>
            </a:r>
            <a:endParaRPr/>
          </a:p>
        </p:txBody>
      </p:sp>
      <p:grpSp>
        <p:nvGrpSpPr>
          <p:cNvPr id="997" name="Google Shape;997;p129"/>
          <p:cNvGrpSpPr/>
          <p:nvPr/>
        </p:nvGrpSpPr>
        <p:grpSpPr>
          <a:xfrm>
            <a:off x="7057241" y="796800"/>
            <a:ext cx="1727858" cy="1727858"/>
            <a:chOff x="5923709" y="2692968"/>
            <a:chExt cx="2368876" cy="2368876"/>
          </a:xfrm>
        </p:grpSpPr>
        <p:pic>
          <p:nvPicPr>
            <p:cNvPr id="998" name="Google Shape;998;p129"/>
            <p:cNvPicPr preferRelativeResize="0"/>
            <p:nvPr/>
          </p:nvPicPr>
          <p:blipFill>
            <a:blip r:embed="rId6">
              <a:alphaModFix/>
            </a:blip>
            <a:stretch>
              <a:fillRect/>
            </a:stretch>
          </p:blipFill>
          <p:spPr>
            <a:xfrm>
              <a:off x="5923709" y="2692968"/>
              <a:ext cx="2368876" cy="2368876"/>
            </a:xfrm>
            <a:prstGeom prst="rect">
              <a:avLst/>
            </a:prstGeom>
            <a:noFill/>
            <a:ln>
              <a:noFill/>
            </a:ln>
          </p:spPr>
        </p:pic>
        <p:sp>
          <p:nvSpPr>
            <p:cNvPr id="999" name="Google Shape;999;p129"/>
            <p:cNvSpPr txBox="1"/>
            <p:nvPr/>
          </p:nvSpPr>
          <p:spPr>
            <a:xfrm>
              <a:off x="6852159" y="3193243"/>
              <a:ext cx="985800" cy="750000"/>
            </a:xfrm>
            <a:prstGeom prst="rect">
              <a:avLst/>
            </a:prstGeom>
            <a:solidFill>
              <a:srgbClr val="7665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latin typeface="Coming Soon"/>
                  <a:ea typeface="Coming Soon"/>
                  <a:cs typeface="Coming Soon"/>
                  <a:sym typeface="Coming Soon"/>
                </a:rPr>
                <a:t>AP CSP</a:t>
              </a:r>
              <a:endParaRPr sz="1200">
                <a:solidFill>
                  <a:srgbClr val="F3F3F3"/>
                </a:solidFill>
                <a:latin typeface="Coming Soon"/>
                <a:ea typeface="Coming Soon"/>
                <a:cs typeface="Coming Soon"/>
                <a:sym typeface="Coming Soon"/>
              </a:endParaRPr>
            </a:p>
            <a:p>
              <a:pPr indent="0" lvl="0" marL="0" rtl="0" algn="ctr">
                <a:spcBef>
                  <a:spcPts val="0"/>
                </a:spcBef>
                <a:spcAft>
                  <a:spcPts val="0"/>
                </a:spcAft>
                <a:buNone/>
              </a:pPr>
              <a:r>
                <a:rPr lang="en" sz="1200">
                  <a:solidFill>
                    <a:srgbClr val="F3F3F3"/>
                  </a:solidFill>
                  <a:latin typeface="Coming Soon"/>
                  <a:ea typeface="Coming Soon"/>
                  <a:cs typeface="Coming Soon"/>
                  <a:sym typeface="Coming Soon"/>
                </a:rPr>
                <a:t>Journal</a:t>
              </a:r>
              <a:endParaRPr sz="1200">
                <a:solidFill>
                  <a:srgbClr val="F3F3F3"/>
                </a:solidFill>
                <a:latin typeface="Coming Soon"/>
                <a:ea typeface="Coming Soon"/>
                <a:cs typeface="Coming Soon"/>
                <a:sym typeface="Coming Soon"/>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3" name="Shape 1003"/>
        <p:cNvGrpSpPr/>
        <p:nvPr/>
      </p:nvGrpSpPr>
      <p:grpSpPr>
        <a:xfrm>
          <a:off x="0" y="0"/>
          <a:ext cx="0" cy="0"/>
          <a:chOff x="0" y="0"/>
          <a:chExt cx="0" cy="0"/>
        </a:xfrm>
      </p:grpSpPr>
      <p:sp>
        <p:nvSpPr>
          <p:cNvPr id="1004" name="Google Shape;1004;p130"/>
          <p:cNvSpPr txBox="1"/>
          <p:nvPr/>
        </p:nvSpPr>
        <p:spPr>
          <a:xfrm>
            <a:off x="255550" y="528700"/>
            <a:ext cx="8439000" cy="1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Prompt: </a:t>
            </a:r>
            <a:r>
              <a:rPr lang="en" sz="2400">
                <a:solidFill>
                  <a:schemeClr val="dk1"/>
                </a:solidFill>
                <a:latin typeface="Proxima Nova"/>
                <a:ea typeface="Proxima Nova"/>
                <a:cs typeface="Proxima Nova"/>
                <a:sym typeface="Proxima Nova"/>
              </a:rPr>
              <a:t>Discuss the following prompts with a partner:</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the DNS solve the problem of translating domain names like example.com into IP addresses?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the DNS help the Internet scale?</a:t>
            </a:r>
            <a:endParaRPr sz="2400">
              <a:solidFill>
                <a:schemeClr val="dk1"/>
              </a:solidFill>
              <a:latin typeface="Proxima Nova"/>
              <a:ea typeface="Proxima Nova"/>
              <a:cs typeface="Proxima Nova"/>
              <a:sym typeface="Proxima Nova"/>
            </a:endParaRPr>
          </a:p>
        </p:txBody>
      </p:sp>
      <p:sp>
        <p:nvSpPr>
          <p:cNvPr id="1005" name="Google Shape;1005;p13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131"/>
          <p:cNvSpPr txBox="1"/>
          <p:nvPr/>
        </p:nvSpPr>
        <p:spPr>
          <a:xfrm>
            <a:off x="255550" y="528700"/>
            <a:ext cx="8439000" cy="41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Let’s go use the final version of the Internet Simulator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This time we won’t cheat and ask out loud for one another’s IP addresses!</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chemeClr val="dk1"/>
                </a:solidFill>
                <a:latin typeface="Proxima Nova"/>
                <a:ea typeface="Proxima Nova"/>
                <a:cs typeface="Proxima Nova"/>
                <a:sym typeface="Proxima Nova"/>
              </a:rPr>
              <a:t>Do This:</a:t>
            </a:r>
            <a:endParaRPr b="1"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Go to Level 1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on Code Studio</a:t>
            </a:r>
            <a:endParaRPr sz="2400">
              <a:solidFill>
                <a:schemeClr val="dk1"/>
              </a:solidFill>
              <a:latin typeface="Proxima Nova"/>
              <a:ea typeface="Proxima Nova"/>
              <a:cs typeface="Proxima Nova"/>
              <a:sym typeface="Proxima Nova"/>
            </a:endParaRPr>
          </a:p>
        </p:txBody>
      </p:sp>
      <p:pic>
        <p:nvPicPr>
          <p:cNvPr id="1011" name="Google Shape;1011;p131"/>
          <p:cNvPicPr preferRelativeResize="0"/>
          <p:nvPr/>
        </p:nvPicPr>
        <p:blipFill>
          <a:blip r:embed="rId4">
            <a:alphaModFix/>
          </a:blip>
          <a:stretch>
            <a:fillRect/>
          </a:stretch>
        </p:blipFill>
        <p:spPr>
          <a:xfrm>
            <a:off x="438224" y="2441725"/>
            <a:ext cx="2683225" cy="2271075"/>
          </a:xfrm>
          <a:prstGeom prst="rect">
            <a:avLst/>
          </a:prstGeom>
          <a:noFill/>
          <a:ln>
            <a:noFill/>
          </a:ln>
        </p:spPr>
      </p:pic>
      <p:sp>
        <p:nvSpPr>
          <p:cNvPr id="1012" name="Google Shape;1012;p131"/>
          <p:cNvSpPr/>
          <p:nvPr/>
        </p:nvSpPr>
        <p:spPr>
          <a:xfrm>
            <a:off x="554525" y="3401775"/>
            <a:ext cx="2151600" cy="351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7" name="Shape 1017"/>
        <p:cNvGrpSpPr/>
        <p:nvPr/>
      </p:nvGrpSpPr>
      <p:grpSpPr>
        <a:xfrm>
          <a:off x="0" y="0"/>
          <a:ext cx="0" cy="0"/>
          <a:chOff x="0" y="0"/>
          <a:chExt cx="0" cy="0"/>
        </a:xfrm>
      </p:grpSpPr>
      <p:sp>
        <p:nvSpPr>
          <p:cNvPr id="1018" name="Google Shape;1018;p132"/>
          <p:cNvSpPr txBox="1"/>
          <p:nvPr/>
        </p:nvSpPr>
        <p:spPr>
          <a:xfrm>
            <a:off x="255550" y="300100"/>
            <a:ext cx="5394900" cy="25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Do This:</a:t>
            </a:r>
            <a:endParaRPr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Log into this version of the Internet Simulator</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b="1" lang="en" sz="2000">
                <a:solidFill>
                  <a:schemeClr val="dk1"/>
                </a:solidFill>
                <a:latin typeface="Proxima Nova"/>
                <a:ea typeface="Proxima Nova"/>
                <a:cs typeface="Proxima Nova"/>
                <a:sym typeface="Proxima Nova"/>
              </a:rPr>
              <a:t>No talking at all</a:t>
            </a:r>
            <a:r>
              <a:rPr lang="en" sz="2000">
                <a:solidFill>
                  <a:schemeClr val="dk1"/>
                </a:solidFill>
                <a:latin typeface="Proxima Nova"/>
                <a:ea typeface="Proxima Nova"/>
                <a:cs typeface="Proxima Nova"/>
                <a:sym typeface="Proxima Nova"/>
              </a:rPr>
              <a:t>, not even to get your partner’s IP address</a:t>
            </a:r>
            <a:endParaRPr sz="20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Ask the DNS for the IP address of a user by sending </a:t>
            </a:r>
            <a:r>
              <a:rPr lang="en" sz="2000">
                <a:solidFill>
                  <a:schemeClr val="dk1"/>
                </a:solidFill>
                <a:latin typeface="Consolas"/>
                <a:ea typeface="Consolas"/>
                <a:cs typeface="Consolas"/>
                <a:sym typeface="Consolas"/>
              </a:rPr>
              <a:t>GET username</a:t>
            </a:r>
            <a:endParaRPr sz="2000">
              <a:solidFill>
                <a:schemeClr val="dk1"/>
              </a:solidFill>
              <a:latin typeface="Consolas"/>
              <a:ea typeface="Consolas"/>
              <a:cs typeface="Consolas"/>
              <a:sym typeface="Consolas"/>
            </a:endParaRPr>
          </a:p>
          <a:p>
            <a:pPr indent="-355600" lvl="0" marL="457200" rtl="0" algn="l">
              <a:spcBef>
                <a:spcPts val="0"/>
              </a:spcBef>
              <a:spcAft>
                <a:spcPts val="0"/>
              </a:spcAft>
              <a:buClr>
                <a:schemeClr val="dk1"/>
              </a:buClr>
              <a:buSzPts val="2000"/>
              <a:buFont typeface="Consolas"/>
              <a:buChar char="●"/>
            </a:pPr>
            <a:r>
              <a:rPr lang="en" sz="2000">
                <a:solidFill>
                  <a:schemeClr val="dk1"/>
                </a:solidFill>
                <a:latin typeface="Proxima Nova"/>
                <a:ea typeface="Proxima Nova"/>
                <a:cs typeface="Proxima Nova"/>
                <a:sym typeface="Proxima Nova"/>
              </a:rPr>
              <a:t>Use the IP address you get back to communicate with at least 2 friends. You can talk about</a:t>
            </a:r>
            <a:endParaRPr sz="2000">
              <a:solidFill>
                <a:schemeClr val="dk1"/>
              </a:solidFill>
              <a:latin typeface="Proxima Nova"/>
              <a:ea typeface="Proxima Nova"/>
              <a:cs typeface="Proxima Nova"/>
              <a:sym typeface="Proxima Nova"/>
            </a:endParaRPr>
          </a:p>
          <a:p>
            <a:pPr indent="-355600" lvl="1" marL="9144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In your ideal world what time would school start?</a:t>
            </a:r>
            <a:endParaRPr sz="2000">
              <a:solidFill>
                <a:schemeClr val="dk1"/>
              </a:solidFill>
              <a:latin typeface="Proxima Nova"/>
              <a:ea typeface="Proxima Nova"/>
              <a:cs typeface="Proxima Nova"/>
              <a:sym typeface="Proxima Nova"/>
            </a:endParaRPr>
          </a:p>
          <a:p>
            <a:pPr indent="-355600" lvl="1" marL="914400" rtl="0" algn="l">
              <a:spcBef>
                <a:spcPts val="0"/>
              </a:spcBef>
              <a:spcAft>
                <a:spcPts val="0"/>
              </a:spcAft>
              <a:buClr>
                <a:schemeClr val="dk1"/>
              </a:buClr>
              <a:buSzPts val="2000"/>
              <a:buFont typeface="Proxima Nova"/>
              <a:buChar char="○"/>
            </a:pPr>
            <a:r>
              <a:rPr lang="en" sz="2000">
                <a:solidFill>
                  <a:schemeClr val="dk1"/>
                </a:solidFill>
                <a:latin typeface="Proxima Nova"/>
                <a:ea typeface="Proxima Nova"/>
                <a:cs typeface="Proxima Nova"/>
                <a:sym typeface="Proxima Nova"/>
              </a:rPr>
              <a:t>What would you eat for your perfect meal?</a:t>
            </a:r>
            <a:endParaRPr sz="2000">
              <a:solidFill>
                <a:schemeClr val="dk1"/>
              </a:solidFill>
              <a:latin typeface="Proxima Nova"/>
              <a:ea typeface="Proxima Nova"/>
              <a:cs typeface="Proxima Nova"/>
              <a:sym typeface="Proxima Nova"/>
            </a:endParaRPr>
          </a:p>
        </p:txBody>
      </p:sp>
      <p:pic>
        <p:nvPicPr>
          <p:cNvPr id="1019" name="Google Shape;1019;p132"/>
          <p:cNvPicPr preferRelativeResize="0"/>
          <p:nvPr/>
        </p:nvPicPr>
        <p:blipFill>
          <a:blip r:embed="rId4">
            <a:alphaModFix/>
          </a:blip>
          <a:stretch>
            <a:fillRect/>
          </a:stretch>
        </p:blipFill>
        <p:spPr>
          <a:xfrm>
            <a:off x="5880375" y="616400"/>
            <a:ext cx="2452115" cy="3910701"/>
          </a:xfrm>
          <a:prstGeom prst="rect">
            <a:avLst/>
          </a:prstGeom>
          <a:noFill/>
          <a:ln>
            <a:noFill/>
          </a:ln>
        </p:spPr>
      </p:pic>
      <p:sp>
        <p:nvSpPr>
          <p:cNvPr id="1020" name="Google Shape;1020;p13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4" name="Shape 1024"/>
        <p:cNvGrpSpPr/>
        <p:nvPr/>
      </p:nvGrpSpPr>
      <p:grpSpPr>
        <a:xfrm>
          <a:off x="0" y="0"/>
          <a:ext cx="0" cy="0"/>
          <a:chOff x="0" y="0"/>
          <a:chExt cx="0" cy="0"/>
        </a:xfrm>
      </p:grpSpPr>
      <p:sp>
        <p:nvSpPr>
          <p:cNvPr id="1025" name="Google Shape;1025;p133"/>
          <p:cNvSpPr txBox="1"/>
          <p:nvPr/>
        </p:nvSpPr>
        <p:spPr>
          <a:xfrm>
            <a:off x="255550" y="528700"/>
            <a:ext cx="8439000" cy="1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Do This: </a:t>
            </a:r>
            <a:r>
              <a:rPr lang="en" sz="2400">
                <a:solidFill>
                  <a:schemeClr val="dk1"/>
                </a:solidFill>
                <a:latin typeface="Proxima Nova"/>
                <a:ea typeface="Proxima Nova"/>
                <a:cs typeface="Proxima Nova"/>
                <a:sym typeface="Proxima Nova"/>
              </a:rPr>
              <a:t>As we watch this video take notes on the HTTP protocol.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problem is HTTP solving?</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is a GET request and what are your requesting?</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HTTP rely on the other layers of the Internet?</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problem is HTTP solving?</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do certificate authorities do and why are they necessary?</a:t>
            </a:r>
            <a:endParaRPr sz="2400">
              <a:solidFill>
                <a:schemeClr val="dk1"/>
              </a:solidFill>
              <a:latin typeface="Proxima Nova"/>
              <a:ea typeface="Proxima Nova"/>
              <a:cs typeface="Proxima Nova"/>
              <a:sym typeface="Proxima Nova"/>
            </a:endParaRPr>
          </a:p>
        </p:txBody>
      </p:sp>
      <p:sp>
        <p:nvSpPr>
          <p:cNvPr id="1026" name="Google Shape;1026;p13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0" name="Shape 1030"/>
        <p:cNvGrpSpPr/>
        <p:nvPr/>
      </p:nvGrpSpPr>
      <p:grpSpPr>
        <a:xfrm>
          <a:off x="0" y="0"/>
          <a:ext cx="0" cy="0"/>
          <a:chOff x="0" y="0"/>
          <a:chExt cx="0" cy="0"/>
        </a:xfrm>
      </p:grpSpPr>
      <p:sp>
        <p:nvSpPr>
          <p:cNvPr id="1031" name="Google Shape;1031;p13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grpSp>
        <p:nvGrpSpPr>
          <p:cNvPr id="1032" name="Google Shape;1032;p134"/>
          <p:cNvGrpSpPr/>
          <p:nvPr/>
        </p:nvGrpSpPr>
        <p:grpSpPr>
          <a:xfrm>
            <a:off x="8318125" y="86900"/>
            <a:ext cx="747550" cy="183300"/>
            <a:chOff x="7547375" y="86900"/>
            <a:chExt cx="747550" cy="183300"/>
          </a:xfrm>
        </p:grpSpPr>
        <p:sp>
          <p:nvSpPr>
            <p:cNvPr id="1033" name="Google Shape;1033;p134"/>
            <p:cNvSpPr/>
            <p:nvPr/>
          </p:nvSpPr>
          <p:spPr>
            <a:xfrm>
              <a:off x="7547375"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4"/>
            <p:cNvSpPr/>
            <p:nvPr/>
          </p:nvSpPr>
          <p:spPr>
            <a:xfrm>
              <a:off x="7829500" y="86900"/>
              <a:ext cx="183300" cy="183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4"/>
            <p:cNvSpPr/>
            <p:nvPr/>
          </p:nvSpPr>
          <p:spPr>
            <a:xfrm>
              <a:off x="8111625" y="86900"/>
              <a:ext cx="183300" cy="183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Tumblr founder David Karp and Xbox program manager Jasmine Lawrence give a detailed description of how the Internet works using HTTP and HTML.&#10;&#10;Start learning at http://code.org/ &#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amara.org/v/HZkB/" id="1036" name="Google Shape;1036;p134" title="The Internet: HTTP &amp; HTML">
            <a:hlinkClick r:id="rId4"/>
          </p:cNvPr>
          <p:cNvPicPr preferRelativeResize="0"/>
          <p:nvPr/>
        </p:nvPicPr>
        <p:blipFill>
          <a:blip r:embed="rId5">
            <a:alphaModFix/>
          </a:blip>
          <a:stretch>
            <a:fillRect/>
          </a:stretch>
        </p:blipFill>
        <p:spPr>
          <a:xfrm>
            <a:off x="0" y="352550"/>
            <a:ext cx="6387934" cy="4790950"/>
          </a:xfrm>
          <a:prstGeom prst="rect">
            <a:avLst/>
          </a:prstGeom>
          <a:noFill/>
          <a:ln>
            <a:noFill/>
          </a:ln>
        </p:spPr>
      </p:pic>
      <p:sp>
        <p:nvSpPr>
          <p:cNvPr id="1037" name="Google Shape;1037;p134"/>
          <p:cNvSpPr txBox="1"/>
          <p:nvPr/>
        </p:nvSpPr>
        <p:spPr>
          <a:xfrm>
            <a:off x="6479675" y="2231000"/>
            <a:ext cx="2586000" cy="195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What problem is HTTP solving?</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What is a GET request and what are your requesting?</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How does HTTP rely on the other layers of the Internet?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Why are SSL, TLS, and HTTPS necessary?</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What do certificate authorities do and why are they necessary?</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p:txBody>
      </p:sp>
      <p:grpSp>
        <p:nvGrpSpPr>
          <p:cNvPr id="1038" name="Google Shape;1038;p134"/>
          <p:cNvGrpSpPr/>
          <p:nvPr/>
        </p:nvGrpSpPr>
        <p:grpSpPr>
          <a:xfrm>
            <a:off x="7057241" y="492000"/>
            <a:ext cx="1727858" cy="1727858"/>
            <a:chOff x="5923709" y="2692968"/>
            <a:chExt cx="2368876" cy="2368876"/>
          </a:xfrm>
        </p:grpSpPr>
        <p:pic>
          <p:nvPicPr>
            <p:cNvPr id="1039" name="Google Shape;1039;p134"/>
            <p:cNvPicPr preferRelativeResize="0"/>
            <p:nvPr/>
          </p:nvPicPr>
          <p:blipFill>
            <a:blip r:embed="rId6">
              <a:alphaModFix/>
            </a:blip>
            <a:stretch>
              <a:fillRect/>
            </a:stretch>
          </p:blipFill>
          <p:spPr>
            <a:xfrm>
              <a:off x="5923709" y="2692968"/>
              <a:ext cx="2368876" cy="2368876"/>
            </a:xfrm>
            <a:prstGeom prst="rect">
              <a:avLst/>
            </a:prstGeom>
            <a:noFill/>
            <a:ln>
              <a:noFill/>
            </a:ln>
          </p:spPr>
        </p:pic>
        <p:sp>
          <p:nvSpPr>
            <p:cNvPr id="1040" name="Google Shape;1040;p134"/>
            <p:cNvSpPr txBox="1"/>
            <p:nvPr/>
          </p:nvSpPr>
          <p:spPr>
            <a:xfrm>
              <a:off x="6852159" y="3193243"/>
              <a:ext cx="985800" cy="750000"/>
            </a:xfrm>
            <a:prstGeom prst="rect">
              <a:avLst/>
            </a:prstGeom>
            <a:solidFill>
              <a:srgbClr val="7665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latin typeface="Coming Soon"/>
                  <a:ea typeface="Coming Soon"/>
                  <a:cs typeface="Coming Soon"/>
                  <a:sym typeface="Coming Soon"/>
                </a:rPr>
                <a:t>AP CSP</a:t>
              </a:r>
              <a:endParaRPr sz="1200">
                <a:solidFill>
                  <a:srgbClr val="F3F3F3"/>
                </a:solidFill>
                <a:latin typeface="Coming Soon"/>
                <a:ea typeface="Coming Soon"/>
                <a:cs typeface="Coming Soon"/>
                <a:sym typeface="Coming Soon"/>
              </a:endParaRPr>
            </a:p>
            <a:p>
              <a:pPr indent="0" lvl="0" marL="0" rtl="0" algn="ctr">
                <a:spcBef>
                  <a:spcPts val="0"/>
                </a:spcBef>
                <a:spcAft>
                  <a:spcPts val="0"/>
                </a:spcAft>
                <a:buNone/>
              </a:pPr>
              <a:r>
                <a:rPr lang="en" sz="1200">
                  <a:solidFill>
                    <a:srgbClr val="F3F3F3"/>
                  </a:solidFill>
                  <a:latin typeface="Coming Soon"/>
                  <a:ea typeface="Coming Soon"/>
                  <a:cs typeface="Coming Soon"/>
                  <a:sym typeface="Coming Soon"/>
                </a:rPr>
                <a:t>Journal</a:t>
              </a:r>
              <a:endParaRPr sz="1200">
                <a:solidFill>
                  <a:srgbClr val="F3F3F3"/>
                </a:solidFill>
                <a:latin typeface="Coming Soon"/>
                <a:ea typeface="Coming Soon"/>
                <a:cs typeface="Coming Soon"/>
                <a:sym typeface="Coming Soon"/>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4" name="Shape 1044"/>
        <p:cNvGrpSpPr/>
        <p:nvPr/>
      </p:nvGrpSpPr>
      <p:grpSpPr>
        <a:xfrm>
          <a:off x="0" y="0"/>
          <a:ext cx="0" cy="0"/>
          <a:chOff x="0" y="0"/>
          <a:chExt cx="0" cy="0"/>
        </a:xfrm>
      </p:grpSpPr>
      <p:sp>
        <p:nvSpPr>
          <p:cNvPr id="1045" name="Google Shape;1045;p135"/>
          <p:cNvSpPr txBox="1"/>
          <p:nvPr/>
        </p:nvSpPr>
        <p:spPr>
          <a:xfrm>
            <a:off x="255550" y="528700"/>
            <a:ext cx="8439000" cy="1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roxima Nova"/>
                <a:ea typeface="Proxima Nova"/>
                <a:cs typeface="Proxima Nova"/>
                <a:sym typeface="Proxima Nova"/>
              </a:rPr>
              <a:t>Prompt: </a:t>
            </a:r>
            <a:r>
              <a:rPr lang="en" sz="2400">
                <a:solidFill>
                  <a:schemeClr val="dk1"/>
                </a:solidFill>
                <a:latin typeface="Proxima Nova"/>
                <a:ea typeface="Proxima Nova"/>
                <a:cs typeface="Proxima Nova"/>
                <a:sym typeface="Proxima Nova"/>
              </a:rPr>
              <a:t>Review these questions with a partner about HTTP</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problem does it solve?</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it work?</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How does it rely on the other layers of the Internet?</a:t>
            </a:r>
            <a:endParaRPr sz="2400">
              <a:solidFill>
                <a:schemeClr val="dk1"/>
              </a:solidFill>
              <a:latin typeface="Proxima Nova"/>
              <a:ea typeface="Proxima Nova"/>
              <a:cs typeface="Proxima Nova"/>
              <a:sym typeface="Proxima Nova"/>
            </a:endParaRPr>
          </a:p>
        </p:txBody>
      </p:sp>
      <p:sp>
        <p:nvSpPr>
          <p:cNvPr id="1046" name="Google Shape;1046;p13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Activity</a:t>
            </a:r>
            <a:endParaRPr>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4" name="Shape 1054"/>
        <p:cNvGrpSpPr/>
        <p:nvPr/>
      </p:nvGrpSpPr>
      <p:grpSpPr>
        <a:xfrm>
          <a:off x="0" y="0"/>
          <a:ext cx="0" cy="0"/>
          <a:chOff x="0" y="0"/>
          <a:chExt cx="0" cy="0"/>
        </a:xfrm>
      </p:grpSpPr>
      <p:sp>
        <p:nvSpPr>
          <p:cNvPr id="1055" name="Google Shape;1055;p137"/>
          <p:cNvSpPr txBox="1"/>
          <p:nvPr/>
        </p:nvSpPr>
        <p:spPr>
          <a:xfrm>
            <a:off x="447400" y="542225"/>
            <a:ext cx="8429700" cy="24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Proxima Nova"/>
                <a:ea typeface="Proxima Nova"/>
                <a:cs typeface="Proxima Nova"/>
                <a:sym typeface="Proxima Nova"/>
              </a:rPr>
              <a:t>Prompt:</a:t>
            </a:r>
            <a:endParaRPr b="1" sz="3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3000">
                <a:solidFill>
                  <a:schemeClr val="dk1"/>
                </a:solidFill>
                <a:latin typeface="Proxima Nova"/>
                <a:ea typeface="Proxima Nova"/>
                <a:cs typeface="Proxima Nova"/>
                <a:sym typeface="Proxima Nova"/>
              </a:rPr>
              <a:t> </a:t>
            </a:r>
            <a:r>
              <a:rPr lang="en" sz="3000">
                <a:solidFill>
                  <a:schemeClr val="dk1"/>
                </a:solidFill>
                <a:latin typeface="Proxima Nova"/>
                <a:ea typeface="Proxima Nova"/>
                <a:cs typeface="Proxima Nova"/>
                <a:sym typeface="Proxima Nova"/>
              </a:rPr>
              <a:t>Using your Layers of the Internet activity guide to help you, explain how each of the different layers is involved when you go to a link like code.org?</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p:txBody>
      </p:sp>
      <p:sp>
        <p:nvSpPr>
          <p:cNvPr id="1056" name="Google Shape;1056;p13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2 Lesson 6 - Wrap Up</a:t>
            </a:r>
            <a:endParaRPr>
              <a:solidFill>
                <a:srgbClr val="FFFFFF"/>
              </a:solidFill>
            </a:endParaRPr>
          </a:p>
        </p:txBody>
      </p:sp>
      <p:pic>
        <p:nvPicPr>
          <p:cNvPr id="1057" name="Google Shape;1057;p137"/>
          <p:cNvPicPr preferRelativeResize="0"/>
          <p:nvPr/>
        </p:nvPicPr>
        <p:blipFill rotWithShape="1">
          <a:blip r:embed="rId4">
            <a:alphaModFix/>
          </a:blip>
          <a:srcRect b="7595" l="4645" r="53879" t="40345"/>
          <a:stretch/>
        </p:blipFill>
        <p:spPr>
          <a:xfrm>
            <a:off x="3534962" y="3191911"/>
            <a:ext cx="1699926" cy="1600300"/>
          </a:xfrm>
          <a:prstGeom prst="rect">
            <a:avLst/>
          </a:prstGeom>
          <a:noFill/>
          <a:ln>
            <a:noFill/>
          </a:ln>
        </p:spPr>
      </p:pic>
      <p:sp>
        <p:nvSpPr>
          <p:cNvPr id="1058" name="Google Shape;1058;p137"/>
          <p:cNvSpPr/>
          <p:nvPr/>
        </p:nvSpPr>
        <p:spPr>
          <a:xfrm>
            <a:off x="447400" y="3620475"/>
            <a:ext cx="2193300" cy="731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code.org</a:t>
            </a:r>
            <a:endParaRPr sz="2000">
              <a:latin typeface="Proxima Nova"/>
              <a:ea typeface="Proxima Nova"/>
              <a:cs typeface="Proxima Nova"/>
              <a:sym typeface="Proxima Nova"/>
            </a:endParaRPr>
          </a:p>
        </p:txBody>
      </p:sp>
      <p:sp>
        <p:nvSpPr>
          <p:cNvPr id="1059" name="Google Shape;1059;p137"/>
          <p:cNvSpPr/>
          <p:nvPr/>
        </p:nvSpPr>
        <p:spPr>
          <a:xfrm>
            <a:off x="2074982" y="3767816"/>
            <a:ext cx="348000" cy="34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0" name="Google Shape;1060;p137"/>
          <p:cNvCxnSpPr>
            <a:stCxn id="1059" idx="5"/>
          </p:cNvCxnSpPr>
          <p:nvPr/>
        </p:nvCxnSpPr>
        <p:spPr>
          <a:xfrm>
            <a:off x="2372019" y="4064853"/>
            <a:ext cx="161400" cy="161400"/>
          </a:xfrm>
          <a:prstGeom prst="straightConnector1">
            <a:avLst/>
          </a:prstGeom>
          <a:noFill/>
          <a:ln cap="flat" cmpd="sng" w="28575">
            <a:solidFill>
              <a:schemeClr val="dk2"/>
            </a:solidFill>
            <a:prstDash val="solid"/>
            <a:round/>
            <a:headEnd len="med" w="med" type="none"/>
            <a:tailEnd len="med" w="med" type="none"/>
          </a:ln>
        </p:spPr>
      </p:cxnSp>
      <p:pic>
        <p:nvPicPr>
          <p:cNvPr id="1061" name="Google Shape;1061;p137"/>
          <p:cNvPicPr preferRelativeResize="0"/>
          <p:nvPr/>
        </p:nvPicPr>
        <p:blipFill>
          <a:blip r:embed="rId5">
            <a:alphaModFix/>
          </a:blip>
          <a:stretch>
            <a:fillRect/>
          </a:stretch>
        </p:blipFill>
        <p:spPr>
          <a:xfrm>
            <a:off x="6021371" y="3159725"/>
            <a:ext cx="2789778" cy="1728850"/>
          </a:xfrm>
          <a:prstGeom prst="rect">
            <a:avLst/>
          </a:prstGeom>
          <a:noFill/>
          <a:ln>
            <a:noFill/>
          </a:ln>
        </p:spPr>
      </p:pic>
      <p:cxnSp>
        <p:nvCxnSpPr>
          <p:cNvPr id="1062" name="Google Shape;1062;p137"/>
          <p:cNvCxnSpPr>
            <a:endCxn id="1057" idx="1"/>
          </p:cNvCxnSpPr>
          <p:nvPr/>
        </p:nvCxnSpPr>
        <p:spPr>
          <a:xfrm>
            <a:off x="3009962" y="3992061"/>
            <a:ext cx="525000" cy="0"/>
          </a:xfrm>
          <a:prstGeom prst="straightConnector1">
            <a:avLst/>
          </a:prstGeom>
          <a:noFill/>
          <a:ln cap="flat" cmpd="sng" w="9525">
            <a:solidFill>
              <a:schemeClr val="dk2"/>
            </a:solidFill>
            <a:prstDash val="solid"/>
            <a:round/>
            <a:headEnd len="med" w="med" type="none"/>
            <a:tailEnd len="med" w="med" type="triangle"/>
          </a:ln>
        </p:spPr>
      </p:cxnSp>
      <p:cxnSp>
        <p:nvCxnSpPr>
          <p:cNvPr id="1063" name="Google Shape;1063;p137"/>
          <p:cNvCxnSpPr/>
          <p:nvPr/>
        </p:nvCxnSpPr>
        <p:spPr>
          <a:xfrm>
            <a:off x="5158688" y="3992061"/>
            <a:ext cx="657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